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147375753" r:id="rId2"/>
    <p:sldId id="2145706253" r:id="rId3"/>
    <p:sldId id="2145706208" r:id="rId4"/>
    <p:sldId id="2145706244" r:id="rId5"/>
    <p:sldId id="2145706252" r:id="rId6"/>
    <p:sldId id="2147375754" r:id="rId7"/>
    <p:sldId id="2146848692" r:id="rId8"/>
    <p:sldId id="258" r:id="rId9"/>
    <p:sldId id="261" r:id="rId10"/>
    <p:sldId id="214684869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B5EF7-60B9-43F4-B285-4AC8B6B74569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C0869-1766-4EF7-A660-D8B29438A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85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E2269F-E640-4984-80E1-E5F7BCFC9F7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1938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E2269F-E640-4984-80E1-E5F7BCFC9F7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615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D9BE8E-5533-40F3-B8C8-A136A4586F1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36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9" name="Google Shape;1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3" name="Google Shape;263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7119F-B59D-DB8A-428F-D5D08680C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C12743-25D4-CDF8-8A00-B99B9D1C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8770D-99E1-A500-77AA-77E4D2A0F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7DDC5-5E64-50FD-F38D-4B3073F3E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A30C7-E2C6-4E9A-E944-089F34D04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2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1488A-3F4F-E8E3-1556-F2573A670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A179C-9F88-A381-1458-D95CE8AC1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9CD26-821A-D0B8-FAC9-0968BD282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65EC5-B510-89A2-FE35-E418EB59F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B0D1-3C28-AB1A-B037-CDB50589D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837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C15FB-AA2E-7EA9-8DB4-04CD7EB98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CA028-0124-EF8E-1587-5846143F9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13E20-BFDC-C2FF-EA8C-47AE802BB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D3654E-A78D-C84F-30BA-A98C72F5F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F22E8-CA1E-058B-3053-6FD65FC06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67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96A90-A8C5-6A49-6C11-9D8206AB9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343E0-39BE-34E0-5A57-BF884795D1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2432A-0FC6-2D33-45D7-1ABA78B8A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333749-85A5-9F94-84CA-031637AB0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BC0B02-6E80-519F-D364-AB8998A62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6FA1E-B95C-3CB1-DBE1-90EE2825F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513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525A3-A8F6-0683-EB69-AC8F3258A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461F34-0C96-6CD9-A0F2-DC51F2123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981577-094A-E6CC-96D3-B8FE30AADA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08D55A-CD54-344C-0E75-F567C194F0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DC179-55A3-7FE1-81AE-EAF399E034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350F5-6395-42DC-C606-B433BE9A9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8A651F-DCA5-27FB-301B-F4B7EC0C1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501500-522E-C19C-8193-260386E7A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60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A6489-AD94-0FE6-4EE8-9D301E437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6B2824-EA3A-1F48-7DDE-F8633CE89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4DF2CD-9EB5-B285-90CB-40FAB0B71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F36BB3-F169-D48B-52A2-6492A3F83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911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1E6308-39D3-DE73-CB9E-26445563F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4BB790-2FAF-E11D-DDE2-1E2D46AAD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7D91E-425E-D343-45AD-9280A68C0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14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F9489-1BE3-35FD-8FD3-3E2311123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B91A4-234E-E9D1-7702-4564048B1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F65315-D5BE-B7FB-F5AC-38848FC968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37B2EF-5ACB-7134-E958-EA356AE54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EED69-4FA4-4773-82F1-5C342AF6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B20DD9-AC1B-C9B2-EA2B-AED6C19A8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32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86F32-B489-91CC-98E2-1F3C9C513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CD81C5-1F95-6DA6-9777-8C7DEFE304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7E0613-B720-C3BB-CED0-0F9CC56BF6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A2151-7262-80AC-42F1-D4432F707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2F2F60-E73C-4F18-DC76-88A23CB69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23662C-6621-05EF-00BF-D955CE244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67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3E02B-C004-A42D-A781-A646EDA2A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B564E-574B-6A0F-F4BF-B5505FAAD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ECB85-F1C7-2AFC-4E17-1B0A63A5A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B9474-5FD9-3BDF-931A-D44C2DC59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AA03E5-AB51-6196-789F-2BDA74809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485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0B9494-549E-D0F6-F32E-0839FC0217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5779E1-DFF4-1728-B2B7-208726FA3E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4138C-B7B9-B2A4-0E05-A6FDCE870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88D8E-10AC-A7EB-5D66-27C8C0F40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D0B00-74CA-887E-5D43-9C183966E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055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1C0D6-7CC2-DC41-AEC8-F25ADD51962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6246EC-C813-1C42-B19B-62A098BF28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1989137"/>
            <a:ext cx="5435600" cy="1333183"/>
          </a:xfr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7721D3-8AAC-4A47-899E-C5CC8B3AA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3600000"/>
            <a:ext cx="5435600" cy="978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E3D7C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C923064-1A98-7A4B-B0D0-D17F7AC4B952}"/>
              </a:ext>
            </a:extLst>
          </p:cNvPr>
          <p:cNvSpPr txBox="1">
            <a:spLocks/>
          </p:cNvSpPr>
          <p:nvPr userDrawn="1"/>
        </p:nvSpPr>
        <p:spPr>
          <a:xfrm>
            <a:off x="515938" y="6136640"/>
            <a:ext cx="5435600" cy="35306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900"/>
              </a:spcBef>
              <a:buClr>
                <a:srgbClr val="0091D8"/>
              </a:buClr>
              <a:buFontTx/>
              <a:buNone/>
              <a:tabLst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900"/>
              </a:spcBef>
              <a:buClr>
                <a:srgbClr val="0091D8"/>
              </a:buClr>
              <a:buFont typeface="Arial" panose="020B0604020202020204" pitchFamily="34" charset="0"/>
              <a:buNone/>
              <a:tabLst/>
              <a:defRPr sz="20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800"/>
              </a:spcBef>
              <a:buClr>
                <a:srgbClr val="0091D8"/>
              </a:buClr>
              <a:buFontTx/>
              <a:buNone/>
              <a:tabLst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800"/>
              </a:spcBef>
              <a:buClr>
                <a:srgbClr val="0091D8"/>
              </a:buClr>
              <a:buFont typeface="Arial" panose="020B0604020202020204" pitchFamily="34" charset="0"/>
              <a:buNone/>
              <a:tabLst/>
              <a:defRPr sz="16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rgbClr val="0091D8"/>
              </a:buClr>
              <a:buFontTx/>
              <a:buNone/>
              <a:tabLst/>
              <a:defRPr sz="16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/>
              <a:t>Click to edit Master subtitle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6FE4071-8457-EF49-8F15-FF89DB1C005D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17356" y="6156960"/>
            <a:ext cx="5434182" cy="332740"/>
          </a:xfrm>
        </p:spPr>
        <p:txBody>
          <a:bodyPr anchor="b" anchorCtr="0">
            <a:normAutofit/>
          </a:bodyPr>
          <a:lstStyle>
            <a:lvl1pPr>
              <a:buClr>
                <a:srgbClr val="0091D8"/>
              </a:buClr>
              <a:defRPr sz="1400" cap="all" baseline="0">
                <a:solidFill>
                  <a:srgbClr val="E3D7C8"/>
                </a:solidFill>
              </a:defRPr>
            </a:lvl1pPr>
            <a:lvl2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6495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ntro Slide Image"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9FD6C89-A0E1-054B-B685-1050F596D1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1" y="270665"/>
            <a:ext cx="1138022" cy="401655"/>
          </a:xfrm>
          <a:prstGeom prst="rect">
            <a:avLst/>
          </a:prstGeom>
        </p:spPr>
      </p:pic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1FA0CA8-2844-334D-B0C1-B8136EFBA11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0675" y="939800"/>
            <a:ext cx="11871325" cy="561498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A50766A-10D9-204A-BA4B-28E6FF947C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73121" y="3236298"/>
            <a:ext cx="4842456" cy="1325563"/>
          </a:xfrm>
        </p:spPr>
        <p:txBody>
          <a:bodyPr/>
          <a:lstStyle>
            <a:lvl1pPr algn="r">
              <a:defRPr sz="4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98F6A2-23B5-5040-AD2C-E9824FA903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21416" y="1972530"/>
            <a:ext cx="3946408" cy="394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426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A7FAD8A-CF1E-2B40-9736-646B5F7CB6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5350" y="1187067"/>
            <a:ext cx="10396800" cy="1024823"/>
          </a:xfrm>
          <a:prstGeom prst="rect">
            <a:avLst/>
          </a:prstGeom>
        </p:spPr>
        <p:txBody>
          <a:bodyPr lIns="0" tIns="288000" rIns="0" bIns="28800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200" b="1" i="0" kern="1200" cap="all" baseline="0" dirty="0">
                <a:solidFill>
                  <a:schemeClr val="tx2"/>
                </a:solidFill>
                <a:latin typeface="Trebuchet MS" panose="020B070302020209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342039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pa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1B44CD-BC55-7445-9682-8E2FBDE039AC}"/>
              </a:ext>
            </a:extLst>
          </p:cNvPr>
          <p:cNvSpPr txBox="1"/>
          <p:nvPr userDrawn="1"/>
        </p:nvSpPr>
        <p:spPr>
          <a:xfrm>
            <a:off x="9347200" y="6278761"/>
            <a:ext cx="2375430" cy="272712"/>
          </a:xfrm>
          <a:prstGeom prst="rect">
            <a:avLst/>
          </a:prstGeom>
          <a:noFill/>
        </p:spPr>
        <p:txBody>
          <a:bodyPr wrap="square" rIns="0" rtlCol="0">
            <a:noAutofit/>
          </a:bodyPr>
          <a:lstStyle/>
          <a:p>
            <a:pPr algn="r"/>
            <a:r>
              <a:rPr lang="en-US" sz="1100" b="0" i="0" spc="0">
                <a:solidFill>
                  <a:srgbClr val="8A8B8A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wemeanbusinesscoalition.org</a:t>
            </a:r>
            <a:endParaRPr lang="ru-RU" sz="1100" b="0" i="0" spc="0">
              <a:solidFill>
                <a:srgbClr val="8A8B8A"/>
              </a:solidFill>
              <a:latin typeface="Trebuchet MS" panose="020B070302020209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6">
            <a:extLst>
              <a:ext uri="{FF2B5EF4-FFF2-40B4-BE49-F238E27FC236}">
                <a16:creationId xmlns:a16="http://schemas.microsoft.com/office/drawing/2014/main" id="{2128B1F7-EF2A-2E40-B7F5-74F262F1B085}"/>
              </a:ext>
            </a:extLst>
          </p:cNvPr>
          <p:cNvSpPr/>
          <p:nvPr userDrawn="1"/>
        </p:nvSpPr>
        <p:spPr>
          <a:xfrm>
            <a:off x="5786756" y="6340316"/>
            <a:ext cx="618488" cy="33855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fld id="{149B6D55-4680-4DC5-B665-330CCBA60EFE}" type="slidenum">
              <a:rPr lang="ru-RU" sz="1200" b="0" i="0" baseline="0" smtClean="0">
                <a:solidFill>
                  <a:srgbClr val="343433"/>
                </a:solidFill>
                <a:latin typeface="Trebuchet MS" panose="020B0703020202090204" pitchFamily="34" charset="0"/>
                <a:ea typeface="Lato" panose="020F0502020204030203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200" b="0" i="0">
              <a:solidFill>
                <a:srgbClr val="343433"/>
              </a:solidFill>
              <a:latin typeface="Trebuchet MS" panose="020B070302020209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F3624A-6623-3D41-B0D4-AAD109FF40AF}"/>
              </a:ext>
            </a:extLst>
          </p:cNvPr>
          <p:cNvCxnSpPr>
            <a:cxnSpLocks/>
          </p:cNvCxnSpPr>
          <p:nvPr userDrawn="1"/>
        </p:nvCxnSpPr>
        <p:spPr>
          <a:xfrm>
            <a:off x="326461" y="940159"/>
            <a:ext cx="11534981" cy="0"/>
          </a:xfrm>
          <a:prstGeom prst="line">
            <a:avLst/>
          </a:prstGeom>
          <a:ln w="190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14002B40-6502-974C-8CA8-78AF96526E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61" y="270667"/>
            <a:ext cx="1124968" cy="398827"/>
          </a:xfrm>
          <a:prstGeom prst="rect">
            <a:avLst/>
          </a:prstGeo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43E2AE85-54D4-6848-98E1-4A36DD8A91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3079" y="1018380"/>
            <a:ext cx="10881819" cy="1279052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500" b="1" i="0" kern="1200" cap="all" baseline="0" dirty="0">
                <a:solidFill>
                  <a:srgbClr val="343433"/>
                </a:solidFill>
                <a:latin typeface="Trebuchet MS" panose="020B070302020209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</a:t>
            </a:r>
          </a:p>
        </p:txBody>
      </p:sp>
      <p:pic>
        <p:nvPicPr>
          <p:cNvPr id="14" name="Picture 1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8EFF575-C23B-3F45-B5D7-F87F977B8E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1" y="270665"/>
            <a:ext cx="1138022" cy="401655"/>
          </a:xfrm>
          <a:prstGeom prst="rect">
            <a:avLst/>
          </a:prstGeom>
        </p:spPr>
      </p:pic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86D40B77-4620-C647-81F9-D3634443696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5958" y="2512464"/>
            <a:ext cx="2994338" cy="1158025"/>
          </a:xfrm>
        </p:spPr>
        <p:txBody>
          <a:bodyPr/>
          <a:lstStyle>
            <a:lvl1pPr>
              <a:defRPr sz="7200" b="1">
                <a:solidFill>
                  <a:schemeClr val="tx2"/>
                </a:solidFill>
              </a:defRPr>
            </a:lvl1pPr>
            <a:lvl3pPr marL="27432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SzTx/>
              <a:buFont typeface="Arial" panose="020B0604020202020204" pitchFamily="34" charset="0"/>
              <a:buNone/>
              <a:tabLst/>
              <a:defRPr/>
            </a:lvl3pPr>
          </a:lstStyle>
          <a:p>
            <a:pPr lvl="0"/>
            <a:r>
              <a:rPr lang="en-US"/>
              <a:t>100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0C76398A-99F1-FC4C-8F24-D5C36151D11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831586" y="2512464"/>
            <a:ext cx="2994338" cy="1158025"/>
          </a:xfrm>
        </p:spPr>
        <p:txBody>
          <a:bodyPr/>
          <a:lstStyle>
            <a:lvl1pPr>
              <a:defRPr sz="7200" b="1">
                <a:solidFill>
                  <a:schemeClr val="tx2"/>
                </a:solidFill>
              </a:defRPr>
            </a:lvl1pPr>
            <a:lvl3pPr marL="27432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SzTx/>
              <a:buFont typeface="Arial" panose="020B0604020202020204" pitchFamily="34" charset="0"/>
              <a:buNone/>
              <a:tabLst/>
              <a:defRPr/>
            </a:lvl3pPr>
          </a:lstStyle>
          <a:p>
            <a:pPr lvl="0"/>
            <a:r>
              <a:rPr lang="en-US"/>
              <a:t>100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AC2A325D-8643-D648-9E42-FAC28CA05ED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73654" y="2512464"/>
            <a:ext cx="2994338" cy="1158025"/>
          </a:xfrm>
        </p:spPr>
        <p:txBody>
          <a:bodyPr/>
          <a:lstStyle>
            <a:lvl1pPr>
              <a:defRPr sz="7200" b="1">
                <a:solidFill>
                  <a:schemeClr val="tx2"/>
                </a:solidFill>
              </a:defRPr>
            </a:lvl1pPr>
            <a:lvl3pPr marL="27432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SzTx/>
              <a:buFont typeface="Arial" panose="020B0604020202020204" pitchFamily="34" charset="0"/>
              <a:buNone/>
              <a:tabLst/>
              <a:defRPr/>
            </a:lvl3pPr>
          </a:lstStyle>
          <a:p>
            <a:pPr lvl="0"/>
            <a:r>
              <a:rPr lang="en-US"/>
              <a:t>100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1F0D6CE-3D5A-4C48-9A83-8872DC51F0F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95958" y="3689676"/>
            <a:ext cx="2994955" cy="197060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87A0AA0C-1DB6-DD42-AED6-331FD4BDC9F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831586" y="3689676"/>
            <a:ext cx="2994955" cy="197060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8">
            <a:extLst>
              <a:ext uri="{FF2B5EF4-FFF2-40B4-BE49-F238E27FC236}">
                <a16:creationId xmlns:a16="http://schemas.microsoft.com/office/drawing/2014/main" id="{6D7A81EC-CA01-CB4F-B5A8-E0D6283995E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186533" y="3689676"/>
            <a:ext cx="2994955" cy="197060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5177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2_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sp>
        <p:nvSpPr>
          <p:cNvPr id="16" name="Google Shape;16;p32"/>
          <p:cNvSpPr txBox="1">
            <a:spLocks noGrp="1"/>
          </p:cNvSpPr>
          <p:nvPr>
            <p:ph type="ftr" idx="11"/>
          </p:nvPr>
        </p:nvSpPr>
        <p:spPr>
          <a:xfrm>
            <a:off x="8958382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2"/>
          <p:cNvSpPr txBox="1">
            <a:spLocks noGrp="1"/>
          </p:cNvSpPr>
          <p:nvPr>
            <p:ph type="sldNum" idx="12"/>
          </p:nvPr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90514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8_Custom Layout">
  <p:cSld name="18_Custom Layou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3"/>
          <p:cNvSpPr txBox="1">
            <a:spLocks noGrp="1"/>
          </p:cNvSpPr>
          <p:nvPr>
            <p:ph type="body" idx="1"/>
          </p:nvPr>
        </p:nvSpPr>
        <p:spPr>
          <a:xfrm>
            <a:off x="1211870" y="2326787"/>
            <a:ext cx="4704835" cy="361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3"/>
          <p:cNvSpPr txBox="1">
            <a:spLocks noGrp="1"/>
          </p:cNvSpPr>
          <p:nvPr>
            <p:ph type="body" idx="2"/>
          </p:nvPr>
        </p:nvSpPr>
        <p:spPr>
          <a:xfrm>
            <a:off x="1211871" y="764522"/>
            <a:ext cx="3903662" cy="218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33"/>
          <p:cNvSpPr/>
          <p:nvPr/>
        </p:nvSpPr>
        <p:spPr>
          <a:xfrm>
            <a:off x="8288338" y="0"/>
            <a:ext cx="3903662" cy="6858000"/>
          </a:xfrm>
          <a:custGeom>
            <a:avLst/>
            <a:gdLst/>
            <a:ahLst/>
            <a:cxnLst/>
            <a:rect l="l" t="t" r="r" b="b"/>
            <a:pathLst>
              <a:path w="3904342" h="6858000" extrusionOk="0">
                <a:moveTo>
                  <a:pt x="1468846" y="0"/>
                </a:moveTo>
                <a:lnTo>
                  <a:pt x="3904342" y="0"/>
                </a:lnTo>
                <a:lnTo>
                  <a:pt x="39043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33"/>
          <p:cNvSpPr>
            <a:spLocks noGrp="1"/>
          </p:cNvSpPr>
          <p:nvPr>
            <p:ph type="pic" idx="3"/>
          </p:nvPr>
        </p:nvSpPr>
        <p:spPr>
          <a:xfrm>
            <a:off x="6734629" y="1754414"/>
            <a:ext cx="4426857" cy="3107872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23" name="Google Shape;23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89172" y="6289551"/>
            <a:ext cx="738967" cy="394676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33"/>
          <p:cNvSpPr txBox="1"/>
          <p:nvPr/>
        </p:nvSpPr>
        <p:spPr>
          <a:xfrm>
            <a:off x="9383893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SMEClimateHub.org</a:t>
            </a:r>
            <a:endParaRPr sz="1200" b="0" i="0" u="none" strike="noStrike" cap="none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5;p33"/>
          <p:cNvSpPr txBox="1"/>
          <p:nvPr/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p33"/>
          <p:cNvSpPr txBox="1">
            <a:spLocks noGrp="1"/>
          </p:cNvSpPr>
          <p:nvPr>
            <p:ph type="title"/>
          </p:nvPr>
        </p:nvSpPr>
        <p:spPr>
          <a:xfrm>
            <a:off x="1211871" y="1241341"/>
            <a:ext cx="4704835" cy="782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1701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2_Custom Layout">
  <p:cSld name="12_Custom Layou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89172" y="6289551"/>
            <a:ext cx="738967" cy="394676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34"/>
          <p:cNvSpPr txBox="1">
            <a:spLocks noGrp="1"/>
          </p:cNvSpPr>
          <p:nvPr>
            <p:ph type="body" idx="1"/>
          </p:nvPr>
        </p:nvSpPr>
        <p:spPr>
          <a:xfrm>
            <a:off x="1211870" y="2326787"/>
            <a:ext cx="4704835" cy="361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4"/>
          <p:cNvSpPr txBox="1">
            <a:spLocks noGrp="1"/>
          </p:cNvSpPr>
          <p:nvPr>
            <p:ph type="body" idx="2"/>
          </p:nvPr>
        </p:nvSpPr>
        <p:spPr>
          <a:xfrm>
            <a:off x="1211871" y="764522"/>
            <a:ext cx="3903662" cy="218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4"/>
          <p:cNvSpPr txBox="1">
            <a:spLocks noGrp="1"/>
          </p:cNvSpPr>
          <p:nvPr>
            <p:ph type="title"/>
          </p:nvPr>
        </p:nvSpPr>
        <p:spPr>
          <a:xfrm>
            <a:off x="1211871" y="1241341"/>
            <a:ext cx="4704835" cy="782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4"/>
          <p:cNvSpPr txBox="1">
            <a:spLocks noGrp="1"/>
          </p:cNvSpPr>
          <p:nvPr>
            <p:ph type="ftr" idx="11"/>
          </p:nvPr>
        </p:nvSpPr>
        <p:spPr>
          <a:xfrm>
            <a:off x="8958382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4"/>
          <p:cNvSpPr txBox="1">
            <a:spLocks noGrp="1"/>
          </p:cNvSpPr>
          <p:nvPr>
            <p:ph type="sldNum" idx="12"/>
          </p:nvPr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1338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_Custom Layout">
  <p:cSld name="10_Custom Layou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2"/>
          <p:cNvSpPr>
            <a:spLocks noGrp="1"/>
          </p:cNvSpPr>
          <p:nvPr>
            <p:ph type="pic" idx="2"/>
          </p:nvPr>
        </p:nvSpPr>
        <p:spPr>
          <a:xfrm>
            <a:off x="6972300" y="1413000"/>
            <a:ext cx="4032000" cy="40320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pic>
        <p:nvPicPr>
          <p:cNvPr id="138" name="Google Shape;138;p8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89172" y="6289551"/>
            <a:ext cx="738967" cy="394676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82"/>
          <p:cNvSpPr txBox="1">
            <a:spLocks noGrp="1"/>
          </p:cNvSpPr>
          <p:nvPr>
            <p:ph type="body" idx="1"/>
          </p:nvPr>
        </p:nvSpPr>
        <p:spPr>
          <a:xfrm>
            <a:off x="1211870" y="2326787"/>
            <a:ext cx="4704835" cy="361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82"/>
          <p:cNvSpPr txBox="1">
            <a:spLocks noGrp="1"/>
          </p:cNvSpPr>
          <p:nvPr>
            <p:ph type="body" idx="3"/>
          </p:nvPr>
        </p:nvSpPr>
        <p:spPr>
          <a:xfrm>
            <a:off x="1211871" y="764522"/>
            <a:ext cx="3903662" cy="218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1" name="Google Shape;141;p82"/>
          <p:cNvSpPr txBox="1">
            <a:spLocks noGrp="1"/>
          </p:cNvSpPr>
          <p:nvPr>
            <p:ph type="title"/>
          </p:nvPr>
        </p:nvSpPr>
        <p:spPr>
          <a:xfrm>
            <a:off x="1211871" y="1241341"/>
            <a:ext cx="4704835" cy="782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776725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74"/>
          <p:cNvSpPr>
            <a:spLocks noGrp="1"/>
          </p:cNvSpPr>
          <p:nvPr>
            <p:ph type="pic" idx="2"/>
          </p:nvPr>
        </p:nvSpPr>
        <p:spPr>
          <a:xfrm>
            <a:off x="1088570" y="754970"/>
            <a:ext cx="4281488" cy="2528887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73" name="Google Shape;73;p74"/>
          <p:cNvSpPr>
            <a:spLocks noGrp="1"/>
          </p:cNvSpPr>
          <p:nvPr>
            <p:ph type="pic" idx="3"/>
          </p:nvPr>
        </p:nvSpPr>
        <p:spPr>
          <a:xfrm>
            <a:off x="1088570" y="3585256"/>
            <a:ext cx="4281488" cy="2528887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74" name="Google Shape;74;p74"/>
          <p:cNvSpPr txBox="1">
            <a:spLocks noGrp="1"/>
          </p:cNvSpPr>
          <p:nvPr>
            <p:ph type="ftr" idx="11"/>
          </p:nvPr>
        </p:nvSpPr>
        <p:spPr>
          <a:xfrm>
            <a:off x="8958382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4"/>
          <p:cNvSpPr txBox="1">
            <a:spLocks noGrp="1"/>
          </p:cNvSpPr>
          <p:nvPr>
            <p:ph type="sldNum" idx="12"/>
          </p:nvPr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accent1"/>
                </a:solidFill>
                <a:latin typeface="Sofia"/>
                <a:ea typeface="Sofia"/>
                <a:cs typeface="Sofia"/>
                <a:sym typeface="Sof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76" name="Google Shape;76;p7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89172" y="6289551"/>
            <a:ext cx="738967" cy="394676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74"/>
          <p:cNvSpPr txBox="1">
            <a:spLocks noGrp="1"/>
          </p:cNvSpPr>
          <p:nvPr>
            <p:ph type="body" idx="1"/>
          </p:nvPr>
        </p:nvSpPr>
        <p:spPr>
          <a:xfrm>
            <a:off x="6252790" y="2326787"/>
            <a:ext cx="5011129" cy="361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74"/>
          <p:cNvSpPr txBox="1">
            <a:spLocks noGrp="1"/>
          </p:cNvSpPr>
          <p:nvPr>
            <p:ph type="body" idx="4"/>
          </p:nvPr>
        </p:nvSpPr>
        <p:spPr>
          <a:xfrm>
            <a:off x="6252791" y="764522"/>
            <a:ext cx="4157798" cy="218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74"/>
          <p:cNvSpPr txBox="1">
            <a:spLocks noGrp="1"/>
          </p:cNvSpPr>
          <p:nvPr>
            <p:ph type="title"/>
          </p:nvPr>
        </p:nvSpPr>
        <p:spPr>
          <a:xfrm>
            <a:off x="6252791" y="1241341"/>
            <a:ext cx="5011129" cy="782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36293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746D65-C024-4FB3-86E3-9DF7DEAC5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F05DC-78B3-55F6-BB67-F8F20C967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371DF-7DCF-D178-EF91-A90516E6F3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5F72F-0016-4426-B346-A9701BD6662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D89545-AC0C-3695-3950-76C070DDC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387994-1D5C-870E-1685-505A2C3ED5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DAD91-A86A-4AAE-AB31-79E1F6059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5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tiff"/><Relationship Id="rId11" Type="http://schemas.openxmlformats.org/officeDocument/2006/relationships/image" Target="../media/image16.png"/><Relationship Id="rId5" Type="http://schemas.openxmlformats.org/officeDocument/2006/relationships/image" Target="../media/image10.emf"/><Relationship Id="rId10" Type="http://schemas.openxmlformats.org/officeDocument/2006/relationships/image" Target="../media/image15.emf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1.tiff"/><Relationship Id="rId18" Type="http://schemas.openxmlformats.org/officeDocument/2006/relationships/image" Target="../media/image35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12" Type="http://schemas.openxmlformats.org/officeDocument/2006/relationships/image" Target="../media/image30.jpeg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3.png"/><Relationship Id="rId20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8.png"/><Relationship Id="rId19" Type="http://schemas.openxmlformats.org/officeDocument/2006/relationships/image" Target="../media/image36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60.png"/><Relationship Id="rId26" Type="http://schemas.openxmlformats.org/officeDocument/2006/relationships/image" Target="../media/image67.png"/><Relationship Id="rId3" Type="http://schemas.openxmlformats.org/officeDocument/2006/relationships/hyperlink" Target="https://www.bsr.org/en/" TargetMode="External"/><Relationship Id="rId21" Type="http://schemas.openxmlformats.org/officeDocument/2006/relationships/image" Target="../media/image63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5" Type="http://schemas.openxmlformats.org/officeDocument/2006/relationships/image" Target="../media/image66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8.png"/><Relationship Id="rId20" Type="http://schemas.openxmlformats.org/officeDocument/2006/relationships/image" Target="../media/image62.png"/><Relationship Id="rId29" Type="http://schemas.openxmlformats.org/officeDocument/2006/relationships/image" Target="../media/image7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8.jpeg"/><Relationship Id="rId11" Type="http://schemas.openxmlformats.org/officeDocument/2006/relationships/image" Target="../media/image53.png"/><Relationship Id="rId24" Type="http://schemas.openxmlformats.org/officeDocument/2006/relationships/image" Target="../media/image65.png"/><Relationship Id="rId5" Type="http://schemas.openxmlformats.org/officeDocument/2006/relationships/hyperlink" Target="https://www.cisl.cam.ac.uk/" TargetMode="External"/><Relationship Id="rId15" Type="http://schemas.openxmlformats.org/officeDocument/2006/relationships/image" Target="../media/image57.png"/><Relationship Id="rId23" Type="http://schemas.openxmlformats.org/officeDocument/2006/relationships/image" Target="../media/image42.png"/><Relationship Id="rId28" Type="http://schemas.openxmlformats.org/officeDocument/2006/relationships/image" Target="../media/image69.pn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31" Type="http://schemas.openxmlformats.org/officeDocument/2006/relationships/image" Target="../media/image72.png"/><Relationship Id="rId4" Type="http://schemas.openxmlformats.org/officeDocument/2006/relationships/image" Target="../media/image47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Relationship Id="rId22" Type="http://schemas.openxmlformats.org/officeDocument/2006/relationships/image" Target="../media/image64.png"/><Relationship Id="rId27" Type="http://schemas.openxmlformats.org/officeDocument/2006/relationships/image" Target="../media/image68.png"/><Relationship Id="rId30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ndscape photography of grass field with windmills under orange sunset">
            <a:extLst>
              <a:ext uri="{FF2B5EF4-FFF2-40B4-BE49-F238E27FC236}">
                <a16:creationId xmlns:a16="http://schemas.microsoft.com/office/drawing/2014/main" id="{9A216236-72EE-C5A7-0BE8-4A538E3F35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9" b="7464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2A5871-4146-B7E7-3A6A-C9947EFA3BBF}"/>
              </a:ext>
            </a:extLst>
          </p:cNvPr>
          <p:cNvSpPr txBox="1"/>
          <p:nvPr/>
        </p:nvSpPr>
        <p:spPr>
          <a:xfrm>
            <a:off x="137114" y="3850595"/>
            <a:ext cx="7635457" cy="133318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0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Climate action in the supply chain </a:t>
            </a:r>
          </a:p>
        </p:txBody>
      </p:sp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DB1173B2-FB99-7D13-1754-DFF2897ED5B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287125" y="333376"/>
            <a:ext cx="388938" cy="179387"/>
          </a:xfrm>
        </p:spPr>
        <p:txBody>
          <a:bodyPr/>
          <a:lstStyle/>
          <a:p>
            <a:pPr>
              <a:spcAft>
                <a:spcPts val="600"/>
              </a:spcAft>
            </a:pPr>
            <a:fld id="{04D94E0E-EED5-F449-AA70-2D102764D785}" type="slidenum">
              <a:rPr lang="en-GB" smtClean="0"/>
              <a:pPr>
                <a:spcAft>
                  <a:spcPts val="600"/>
                </a:spcAft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0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5609E40-BE9C-8F4D-8E88-8E409B3832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675" y="939800"/>
            <a:ext cx="11541125" cy="5614988"/>
          </a:xfrm>
        </p:spPr>
      </p:pic>
      <p:sp>
        <p:nvSpPr>
          <p:cNvPr id="19" name="Title 18">
            <a:extLst>
              <a:ext uri="{FF2B5EF4-FFF2-40B4-BE49-F238E27FC236}">
                <a16:creationId xmlns:a16="http://schemas.microsoft.com/office/drawing/2014/main" id="{3BEC3848-A439-4A47-831F-E6B9A450A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5628" y="3236298"/>
            <a:ext cx="5059949" cy="1325563"/>
          </a:xfrm>
        </p:spPr>
        <p:txBody>
          <a:bodyPr>
            <a:normAutofit fontScale="90000"/>
          </a:bodyPr>
          <a:lstStyle/>
          <a:p>
            <a:r>
              <a:rPr lang="en-US" err="1"/>
              <a:t>Bookchain</a:t>
            </a:r>
            <a:r>
              <a:rPr lang="en-US"/>
              <a:t>: climate action IN supply chains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C87D9B3-5313-8240-A2D6-F6786B623B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21416" y="1972530"/>
            <a:ext cx="3946408" cy="394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94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4FC818C-E5D3-B74C-ACBB-88CD9FA1C64B}"/>
              </a:ext>
            </a:extLst>
          </p:cNvPr>
          <p:cNvSpPr/>
          <p:nvPr/>
        </p:nvSpPr>
        <p:spPr>
          <a:xfrm>
            <a:off x="358775" y="904263"/>
            <a:ext cx="11474450" cy="5764826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F39C690-DA2A-104E-9433-3F4BE2A900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904263"/>
            <a:ext cx="11468100" cy="5765800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D90AEB87-360C-F142-9998-D836FE332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1307085"/>
            <a:ext cx="7045120" cy="1565007"/>
          </a:xfrm>
        </p:spPr>
        <p:txBody>
          <a:bodyPr tIns="0" anchor="t" anchorCtr="0"/>
          <a:lstStyle/>
          <a:p>
            <a:pPr>
              <a:spcAft>
                <a:spcPts val="3600"/>
              </a:spcAft>
            </a:pPr>
            <a:r>
              <a:rPr lang="en-GB" altLang="en-US" sz="1400">
                <a:solidFill>
                  <a:schemeClr val="tx1"/>
                </a:solidFill>
              </a:rPr>
              <a:t>WHO WE ARE</a:t>
            </a:r>
            <a:br>
              <a:rPr lang="en-GB" altLang="en-US" sz="1400">
                <a:solidFill>
                  <a:schemeClr val="tx1"/>
                </a:solidFill>
              </a:rPr>
            </a:b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>
                <a:latin typeface="Trebuchet MS"/>
              </a:rPr>
              <a:t>WE Galvanize Global business into climate leadership</a:t>
            </a:r>
            <a:endParaRPr lang="en-US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8410F7D-B411-2A43-AF2E-315182504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1083600"/>
            <a:ext cx="10380662" cy="392112"/>
          </a:xfrm>
          <a:prstGeom prst="rect">
            <a:avLst/>
          </a:prstGeom>
        </p:spPr>
        <p:txBody>
          <a:bodyPr wrap="square" lIns="0" rIns="0" numCol="1" anchor="t" anchorCtr="0" compatLnSpc="1">
            <a:prstTxWarp prst="textNoShape">
              <a:avLst/>
            </a:prstTxWarp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SzTx/>
              <a:buFont typeface=".Lucida Grande UI Regular"/>
              <a:buNone/>
              <a:tabLst/>
              <a:defRPr/>
            </a:pPr>
            <a:endParaRPr kumimoji="0" lang="en-GB" alt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 panose="020B070302020209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C5C0B3-AC72-A942-993D-6DA8C66DD7AF}"/>
              </a:ext>
            </a:extLst>
          </p:cNvPr>
          <p:cNvSpPr/>
          <p:nvPr/>
        </p:nvSpPr>
        <p:spPr>
          <a:xfrm>
            <a:off x="0" y="188300"/>
            <a:ext cx="180000" cy="18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A3377DA-2E0E-DA4E-B44B-74AFF4B32553}"/>
              </a:ext>
            </a:extLst>
          </p:cNvPr>
          <p:cNvSpPr/>
          <p:nvPr/>
        </p:nvSpPr>
        <p:spPr>
          <a:xfrm>
            <a:off x="9617745" y="904263"/>
            <a:ext cx="180000" cy="18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F183C58-36CC-AF4E-8193-5DFD7D9B46ED}"/>
              </a:ext>
            </a:extLst>
          </p:cNvPr>
          <p:cNvCxnSpPr>
            <a:cxnSpLocks/>
          </p:cNvCxnSpPr>
          <p:nvPr/>
        </p:nvCxnSpPr>
        <p:spPr>
          <a:xfrm>
            <a:off x="358775" y="907200"/>
            <a:ext cx="1147445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963C1101-2997-674D-872D-1E6F122AE9AA}"/>
              </a:ext>
            </a:extLst>
          </p:cNvPr>
          <p:cNvSpPr txBox="1">
            <a:spLocks/>
          </p:cNvSpPr>
          <p:nvPr/>
        </p:nvSpPr>
        <p:spPr>
          <a:xfrm>
            <a:off x="8709527" y="5070600"/>
            <a:ext cx="1980936" cy="1132957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txBody>
          <a:bodyPr vert="horz" wrap="square" lIns="180000" tIns="180000" rIns="180000" bIns="18000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Together, we remove 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obstacles, champion the progress and lead the global business community towards climate leadership.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D73E579D-CE4E-E04E-AEF0-B1568CAEE072}"/>
              </a:ext>
            </a:extLst>
          </p:cNvPr>
          <p:cNvSpPr txBox="1">
            <a:spLocks/>
          </p:cNvSpPr>
          <p:nvPr/>
        </p:nvSpPr>
        <p:spPr>
          <a:xfrm>
            <a:off x="6219188" y="5065147"/>
            <a:ext cx="1799999" cy="1171429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txBody>
          <a:bodyPr vert="horz" wrap="square" lIns="108000" tIns="180000" rIns="108000" bIns="18000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Beyond the Coalition, 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our partners are the 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leading organizations 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working on climate </a:t>
            </a:r>
            <a:b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action around the world.</a:t>
            </a:r>
          </a:p>
        </p:txBody>
      </p:sp>
      <p:sp>
        <p:nvSpPr>
          <p:cNvPr id="80" name="Text Placeholder 6">
            <a:extLst>
              <a:ext uri="{FF2B5EF4-FFF2-40B4-BE49-F238E27FC236}">
                <a16:creationId xmlns:a16="http://schemas.microsoft.com/office/drawing/2014/main" id="{A07C8B7D-7D53-F24A-B0F9-8D689F4A246C}"/>
              </a:ext>
            </a:extLst>
          </p:cNvPr>
          <p:cNvSpPr txBox="1">
            <a:spLocks/>
          </p:cNvSpPr>
          <p:nvPr/>
        </p:nvSpPr>
        <p:spPr>
          <a:xfrm>
            <a:off x="900000" y="5066576"/>
            <a:ext cx="4772540" cy="1170000"/>
          </a:xfrm>
          <a:prstGeom prst="rect">
            <a:avLst/>
          </a:prstGeom>
          <a:solidFill>
            <a:schemeClr val="bg1">
              <a:alpha val="35383"/>
            </a:schemeClr>
          </a:solidFill>
          <a:ln>
            <a:solidFill>
              <a:schemeClr val="bg1"/>
            </a:solidFill>
          </a:ln>
        </p:spPr>
        <p:txBody>
          <a:bodyPr vert="horz" lIns="180000" tIns="180000" rIns="180000" bIns="180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/>
              <a:ea typeface="Open Sans"/>
              <a:cs typeface="Open San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87F8188-A545-2249-921A-B1710078193A}"/>
              </a:ext>
            </a:extLst>
          </p:cNvPr>
          <p:cNvGrpSpPr/>
          <p:nvPr/>
        </p:nvGrpSpPr>
        <p:grpSpPr>
          <a:xfrm>
            <a:off x="1241388" y="5315796"/>
            <a:ext cx="4086270" cy="731679"/>
            <a:chOff x="1241388" y="5292044"/>
            <a:chExt cx="4086270" cy="731679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59D3BE4E-B023-F04F-8260-25A734ACFB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86" t="23967" r="7779" b="20110"/>
            <a:stretch/>
          </p:blipFill>
          <p:spPr>
            <a:xfrm>
              <a:off x="2157245" y="5789886"/>
              <a:ext cx="862519" cy="172838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FE138E8E-5232-C24A-AF6C-2A0654591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41388" y="5728888"/>
              <a:ext cx="559761" cy="29483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DC0D9155-2926-6842-BB0D-75F445DA8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5860" y="5778548"/>
              <a:ext cx="733182" cy="195515"/>
            </a:xfrm>
            <a:prstGeom prst="rect">
              <a:avLst/>
            </a:prstGeom>
          </p:spPr>
        </p:pic>
        <p:pic>
          <p:nvPicPr>
            <p:cNvPr id="52" name="Picture 51" descr="Logo&#10;&#10;Description automatically generated">
              <a:extLst>
                <a:ext uri="{FF2B5EF4-FFF2-40B4-BE49-F238E27FC236}">
                  <a16:creationId xmlns:a16="http://schemas.microsoft.com/office/drawing/2014/main" id="{97B5A4CA-A7AB-5046-B937-3D1D9B0BC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6457" y="5295832"/>
              <a:ext cx="938263" cy="265841"/>
            </a:xfrm>
            <a:prstGeom prst="rect">
              <a:avLst/>
            </a:prstGeom>
          </p:spPr>
        </p:pic>
        <p:sp>
          <p:nvSpPr>
            <p:cNvPr id="53" name="object 19">
              <a:extLst>
                <a:ext uri="{FF2B5EF4-FFF2-40B4-BE49-F238E27FC236}">
                  <a16:creationId xmlns:a16="http://schemas.microsoft.com/office/drawing/2014/main" id="{6BF4A677-C172-7B42-AAD7-CC1FECD2D4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71459" y="5292044"/>
              <a:ext cx="670138" cy="273416"/>
            </a:xfrm>
            <a:prstGeom prst="rect">
              <a:avLst/>
            </a:prstGeom>
            <a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endParaRP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BAB7216-363A-6E4D-871F-DE610CFD1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1149" y="5295832"/>
              <a:ext cx="670138" cy="26584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4FB1C252-5D75-C34B-9B22-C4ACED15D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5139" y="5825884"/>
              <a:ext cx="862519" cy="100842"/>
            </a:xfrm>
            <a:prstGeom prst="rect">
              <a:avLst/>
            </a:prstGeom>
          </p:spPr>
        </p:pic>
      </p:grpSp>
      <p:sp>
        <p:nvSpPr>
          <p:cNvPr id="4" name="Oval 3">
            <a:extLst>
              <a:ext uri="{FF2B5EF4-FFF2-40B4-BE49-F238E27FC236}">
                <a16:creationId xmlns:a16="http://schemas.microsoft.com/office/drawing/2014/main" id="{BFB4F110-0C53-364B-9646-12405A0C27DF}"/>
              </a:ext>
            </a:extLst>
          </p:cNvPr>
          <p:cNvSpPr/>
          <p:nvPr/>
        </p:nvSpPr>
        <p:spPr>
          <a:xfrm>
            <a:off x="891269" y="3067163"/>
            <a:ext cx="1260000" cy="1260000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E29EDE0-606C-7347-8A6C-27E81333A479}"/>
              </a:ext>
            </a:extLst>
          </p:cNvPr>
          <p:cNvSpPr/>
          <p:nvPr/>
        </p:nvSpPr>
        <p:spPr>
          <a:xfrm>
            <a:off x="3755540" y="2977163"/>
            <a:ext cx="1530000" cy="1530000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1DF69B76-4089-1946-8AA3-F15B14AAE381}"/>
              </a:ext>
            </a:extLst>
          </p:cNvPr>
          <p:cNvSpPr txBox="1">
            <a:spLocks/>
          </p:cNvSpPr>
          <p:nvPr/>
        </p:nvSpPr>
        <p:spPr>
          <a:xfrm>
            <a:off x="3753667" y="3115540"/>
            <a:ext cx="1620001" cy="707886"/>
          </a:xfrm>
          <a:prstGeom prst="rect">
            <a:avLst/>
          </a:prstGeom>
          <a:noFill/>
          <a:ln>
            <a:noFill/>
          </a:ln>
        </p:spPr>
        <p:txBody>
          <a:bodyPr vert="horz" wrap="square" lIns="180000" tIns="0" rIns="180000" bIns="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4600" b="1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7</a:t>
            </a:r>
            <a:r>
              <a: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x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 </a:t>
            </a: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56A2D1B3-48A5-C94E-881E-D20AE20E622C}"/>
              </a:ext>
            </a:extLst>
          </p:cNvPr>
          <p:cNvSpPr txBox="1">
            <a:spLocks/>
          </p:cNvSpPr>
          <p:nvPr/>
        </p:nvSpPr>
        <p:spPr>
          <a:xfrm>
            <a:off x="3753668" y="3767968"/>
            <a:ext cx="1620000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lIns="180000" tIns="0" rIns="180000" bIns="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Coalition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partners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5A5A74E-0F79-AF44-BB31-0F403B33C744}"/>
              </a:ext>
            </a:extLst>
          </p:cNvPr>
          <p:cNvGrpSpPr/>
          <p:nvPr/>
        </p:nvGrpSpPr>
        <p:grpSpPr>
          <a:xfrm>
            <a:off x="891269" y="3278923"/>
            <a:ext cx="1260000" cy="669265"/>
            <a:chOff x="891269" y="3278923"/>
            <a:chExt cx="1260000" cy="669265"/>
          </a:xfrm>
        </p:grpSpPr>
        <p:sp>
          <p:nvSpPr>
            <p:cNvPr id="35" name="Text Placeholder 6">
              <a:extLst>
                <a:ext uri="{FF2B5EF4-FFF2-40B4-BE49-F238E27FC236}">
                  <a16:creationId xmlns:a16="http://schemas.microsoft.com/office/drawing/2014/main" id="{ED81A8F9-1CE9-3E40-A79D-D99D4110F01B}"/>
                </a:ext>
              </a:extLst>
            </p:cNvPr>
            <p:cNvSpPr txBox="1">
              <a:spLocks/>
            </p:cNvSpPr>
            <p:nvPr/>
          </p:nvSpPr>
          <p:spPr>
            <a:xfrm>
              <a:off x="891269" y="3278923"/>
              <a:ext cx="1260000" cy="55399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180000" tIns="0" rIns="180000" bIns="0" rtlCol="0" anchor="t">
              <a:sp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Font typeface=".Lucida Grande UI Regular"/>
                <a:buNone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2286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1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1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>
                  <a:srgbClr val="807900"/>
                </a:buClr>
                <a:buSzTx/>
                <a:buFont typeface=".Lucida Grande UI Regular"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807900"/>
                  </a:solidFill>
                  <a:effectLst/>
                  <a:uLnTx/>
                  <a:uFillTx/>
                  <a:latin typeface="Trebuchet MS"/>
                  <a:ea typeface="Open Sans"/>
                  <a:cs typeface="Open Sans"/>
                </a:rPr>
                <a:t>1x</a:t>
              </a:r>
              <a:r>
                <a:rPr kumimoji="0" lang="en-US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rebuchet MS"/>
                  <a:ea typeface="Open Sans"/>
                  <a:cs typeface="Open Sans"/>
                </a:rPr>
                <a:t> </a:t>
              </a:r>
            </a:p>
          </p:txBody>
        </p:sp>
        <p:sp>
          <p:nvSpPr>
            <p:cNvPr id="36" name="Text Placeholder 6">
              <a:extLst>
                <a:ext uri="{FF2B5EF4-FFF2-40B4-BE49-F238E27FC236}">
                  <a16:creationId xmlns:a16="http://schemas.microsoft.com/office/drawing/2014/main" id="{16B22675-34AB-C745-AB0C-F2FAA8049892}"/>
                </a:ext>
              </a:extLst>
            </p:cNvPr>
            <p:cNvSpPr txBox="1">
              <a:spLocks/>
            </p:cNvSpPr>
            <p:nvPr/>
          </p:nvSpPr>
          <p:spPr>
            <a:xfrm>
              <a:off x="891269" y="3763522"/>
              <a:ext cx="1260000" cy="184666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180000" tIns="0" rIns="180000" bIns="0" rtlCol="0" anchor="t">
              <a:sp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Font typeface=".Lucida Grande UI Regular"/>
                <a:buNone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2286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1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1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>
                  <a:srgbClr val="807900"/>
                </a:buClr>
                <a:buSzTx/>
                <a:buFont typeface=".Lucida Grande UI Regular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rebuchet MS"/>
                  <a:ea typeface="Open Sans"/>
                  <a:cs typeface="Open Sans"/>
                </a:rPr>
                <a:t>Secretariat</a:t>
              </a:r>
            </a:p>
          </p:txBody>
        </p:sp>
      </p:grpSp>
      <p:sp>
        <p:nvSpPr>
          <p:cNvPr id="37" name="Oval 36">
            <a:extLst>
              <a:ext uri="{FF2B5EF4-FFF2-40B4-BE49-F238E27FC236}">
                <a16:creationId xmlns:a16="http://schemas.microsoft.com/office/drawing/2014/main" id="{B21F7390-2AE2-764D-9CC6-F4B453680749}"/>
              </a:ext>
            </a:extLst>
          </p:cNvPr>
          <p:cNvSpPr/>
          <p:nvPr/>
        </p:nvSpPr>
        <p:spPr>
          <a:xfrm>
            <a:off x="6219187" y="2887163"/>
            <a:ext cx="1800000" cy="1800000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0F342170-E22F-9D41-8FBB-8CAA6A277864}"/>
              </a:ext>
            </a:extLst>
          </p:cNvPr>
          <p:cNvSpPr txBox="1">
            <a:spLocks/>
          </p:cNvSpPr>
          <p:nvPr/>
        </p:nvSpPr>
        <p:spPr>
          <a:xfrm>
            <a:off x="6219188" y="3195037"/>
            <a:ext cx="1799999" cy="707886"/>
          </a:xfrm>
          <a:prstGeom prst="rect">
            <a:avLst/>
          </a:prstGeom>
          <a:noFill/>
          <a:ln>
            <a:noFill/>
          </a:ln>
        </p:spPr>
        <p:txBody>
          <a:bodyPr vert="horz" wrap="square" lIns="180000" tIns="0" rIns="180000" bIns="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4600" b="1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50</a:t>
            </a:r>
            <a:r>
              <a: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x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 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5BF71BAD-2DCB-FF4F-988D-46C416035002}"/>
              </a:ext>
            </a:extLst>
          </p:cNvPr>
          <p:cNvSpPr txBox="1">
            <a:spLocks/>
          </p:cNvSpPr>
          <p:nvPr/>
        </p:nvSpPr>
        <p:spPr>
          <a:xfrm>
            <a:off x="6219188" y="3854189"/>
            <a:ext cx="1799999" cy="73575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18000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Strategic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and implementation 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partners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ACC57C7-1257-F143-AF7D-D3B38FE32184}"/>
              </a:ext>
            </a:extLst>
          </p:cNvPr>
          <p:cNvSpPr/>
          <p:nvPr/>
        </p:nvSpPr>
        <p:spPr>
          <a:xfrm>
            <a:off x="8710463" y="2797163"/>
            <a:ext cx="1980000" cy="1980000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9" name="Text Placeholder 6">
            <a:extLst>
              <a:ext uri="{FF2B5EF4-FFF2-40B4-BE49-F238E27FC236}">
                <a16:creationId xmlns:a16="http://schemas.microsoft.com/office/drawing/2014/main" id="{818F7E7B-587A-E142-8685-DD554C04B85D}"/>
              </a:ext>
            </a:extLst>
          </p:cNvPr>
          <p:cNvSpPr txBox="1">
            <a:spLocks/>
          </p:cNvSpPr>
          <p:nvPr/>
        </p:nvSpPr>
        <p:spPr>
          <a:xfrm>
            <a:off x="8699518" y="3362709"/>
            <a:ext cx="1980000" cy="73866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4800" b="0" i="0" u="none" strike="noStrike" kern="1200" cap="none" spc="-30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7,5</a:t>
            </a:r>
            <a:r>
              <a:rPr kumimoji="0" lang="en-US" sz="4800" b="0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00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8079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x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 </a:t>
            </a:r>
          </a:p>
        </p:txBody>
      </p:sp>
      <p:sp>
        <p:nvSpPr>
          <p:cNvPr id="55" name="Text Placeholder 6">
            <a:extLst>
              <a:ext uri="{FF2B5EF4-FFF2-40B4-BE49-F238E27FC236}">
                <a16:creationId xmlns:a16="http://schemas.microsoft.com/office/drawing/2014/main" id="{FAAFDCEC-97DC-F64C-A11F-AFEDB730A862}"/>
              </a:ext>
            </a:extLst>
          </p:cNvPr>
          <p:cNvSpPr txBox="1">
            <a:spLocks/>
          </p:cNvSpPr>
          <p:nvPr/>
        </p:nvSpPr>
        <p:spPr>
          <a:xfrm>
            <a:off x="8709527" y="4142497"/>
            <a:ext cx="1969990" cy="18466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807900"/>
              </a:buClr>
              <a:buSzTx/>
              <a:buFont typeface=".Lucida Grande UI Regular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Global business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A9EB333-EDED-C942-9B4E-F289F3DCA15B}"/>
              </a:ext>
            </a:extLst>
          </p:cNvPr>
          <p:cNvCxnSpPr>
            <a:cxnSpLocks/>
            <a:stCxn id="32" idx="4"/>
          </p:cNvCxnSpPr>
          <p:nvPr/>
        </p:nvCxnSpPr>
        <p:spPr>
          <a:xfrm>
            <a:off x="4520540" y="4507163"/>
            <a:ext cx="0" cy="557984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6BDE42A-B138-F740-B755-BB59304816FB}"/>
              </a:ext>
            </a:extLst>
          </p:cNvPr>
          <p:cNvCxnSpPr>
            <a:cxnSpLocks/>
          </p:cNvCxnSpPr>
          <p:nvPr/>
        </p:nvCxnSpPr>
        <p:spPr>
          <a:xfrm>
            <a:off x="7109361" y="4687163"/>
            <a:ext cx="0" cy="377984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76511F3-BB54-EB43-9B5B-AD10CD23C8CC}"/>
              </a:ext>
            </a:extLst>
          </p:cNvPr>
          <p:cNvCxnSpPr>
            <a:cxnSpLocks/>
          </p:cNvCxnSpPr>
          <p:nvPr/>
        </p:nvCxnSpPr>
        <p:spPr>
          <a:xfrm>
            <a:off x="9721933" y="4780217"/>
            <a:ext cx="0" cy="28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115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A511E0E4-ADC7-4B42-8071-F513C90732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t="1046" r="34353" b="3215"/>
          <a:stretch/>
        </p:blipFill>
        <p:spPr>
          <a:xfrm flipH="1">
            <a:off x="-1" y="2089422"/>
            <a:ext cx="12191367" cy="4802331"/>
          </a:xfrm>
          <a:prstGeom prst="rect">
            <a:avLst/>
          </a:prstGeom>
          <a:effectLst/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342233-FB65-A94C-8409-7880C45FC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1119600"/>
            <a:ext cx="10396800" cy="1024823"/>
          </a:xfrm>
        </p:spPr>
        <p:txBody>
          <a:bodyPr/>
          <a:lstStyle/>
          <a:p>
            <a:r>
              <a:rPr lang="en-US">
                <a:solidFill>
                  <a:srgbClr val="008199"/>
                </a:solidFill>
              </a:rPr>
              <a:t>MOVING Business to halve emissions by 2030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715BBCF7-FF9E-2142-B3D3-35190E35F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1084263"/>
            <a:ext cx="10380662" cy="392112"/>
          </a:xfrm>
          <a:prstGeom prst="rect">
            <a:avLst/>
          </a:prstGeom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SzTx/>
              <a:buFont typeface=".Lucida Grande UI Regular"/>
              <a:buNone/>
              <a:tabLst/>
              <a:defRPr/>
            </a:pPr>
            <a:r>
              <a:rPr kumimoji="0" lang="en-GB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OUR STRATEGY</a:t>
            </a:r>
          </a:p>
        </p:txBody>
      </p:sp>
      <p:pic>
        <p:nvPicPr>
          <p:cNvPr id="18" name="Picture 17" descr="A picture containing text, flat&#10;&#10;Description automatically generated">
            <a:extLst>
              <a:ext uri="{FF2B5EF4-FFF2-40B4-BE49-F238E27FC236}">
                <a16:creationId xmlns:a16="http://schemas.microsoft.com/office/drawing/2014/main" id="{72A9BA2D-8D7B-7649-A0CF-51EB3B2A4C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4598" y="2152626"/>
            <a:ext cx="9810881" cy="4739125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073A7C80-89AB-8247-BFF4-19A8F97FE7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4598" y="2144422"/>
            <a:ext cx="8904926" cy="4747329"/>
          </a:xfrm>
          <a:prstGeom prst="rect">
            <a:avLst/>
          </a:prstGeom>
        </p:spPr>
      </p:pic>
      <p:pic>
        <p:nvPicPr>
          <p:cNvPr id="25" name="Picture 24" descr="Shape, arrow&#10;&#10;Description automatically generated">
            <a:extLst>
              <a:ext uri="{FF2B5EF4-FFF2-40B4-BE49-F238E27FC236}">
                <a16:creationId xmlns:a16="http://schemas.microsoft.com/office/drawing/2014/main" id="{AF29B0CE-CE3E-0E48-9589-D0017131EFF2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4965" y="2152626"/>
            <a:ext cx="8294043" cy="4739125"/>
          </a:xfrm>
          <a:prstGeom prst="rect">
            <a:avLst/>
          </a:prstGeom>
        </p:spPr>
      </p:pic>
      <p:pic>
        <p:nvPicPr>
          <p:cNvPr id="27" name="Picture 26" descr="Shape, arrow&#10;&#10;Description automatically generated">
            <a:extLst>
              <a:ext uri="{FF2B5EF4-FFF2-40B4-BE49-F238E27FC236}">
                <a16:creationId xmlns:a16="http://schemas.microsoft.com/office/drawing/2014/main" id="{5808A8B9-44D9-5640-881F-466BE0BB16F9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4598" y="2144423"/>
            <a:ext cx="7514537" cy="4747328"/>
          </a:xfrm>
          <a:prstGeom prst="rect">
            <a:avLst/>
          </a:prstGeom>
        </p:spPr>
      </p:pic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F79C6B82-8255-4EE6-947B-4A70CC8F2BAD}"/>
              </a:ext>
            </a:extLst>
          </p:cNvPr>
          <p:cNvSpPr txBox="1">
            <a:spLocks/>
          </p:cNvSpPr>
          <p:nvPr/>
        </p:nvSpPr>
        <p:spPr>
          <a:xfrm>
            <a:off x="1164363" y="4383462"/>
            <a:ext cx="1059853" cy="397201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vert="horz" wrap="square" lIns="90000" tIns="90000" rIns="90000" bIns="90000" rtlCol="0" anchor="t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6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4"/>
              </a:buBlip>
              <a:defRPr sz="16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22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SzTx/>
              <a:buFont typeface=".Lucida Grande UI Regular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BUSINESS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7D8FFDB2-D798-A540-8606-B1E29C1E41E8}"/>
              </a:ext>
            </a:extLst>
          </p:cNvPr>
          <p:cNvGrpSpPr/>
          <p:nvPr/>
        </p:nvGrpSpPr>
        <p:grpSpPr>
          <a:xfrm>
            <a:off x="6616438" y="2829282"/>
            <a:ext cx="2685833" cy="821968"/>
            <a:chOff x="6616438" y="2829282"/>
            <a:chExt cx="2685833" cy="821968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A9419AD-2B57-4117-892E-62F3843D6508}"/>
                </a:ext>
              </a:extLst>
            </p:cNvPr>
            <p:cNvSpPr txBox="1"/>
            <p:nvPr/>
          </p:nvSpPr>
          <p:spPr>
            <a:xfrm>
              <a:off x="6616438" y="2829282"/>
              <a:ext cx="2685833" cy="397201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txBody>
            <a:bodyPr wrap="square" lIns="90000" tIns="90000" rIns="90000" bIns="90000" rtlCol="0">
              <a:spAutoFit/>
            </a:bodyPr>
            <a:lstStyle/>
            <a:p>
              <a:pPr algn="ctr"/>
              <a:r>
                <a:rPr lang="en-GB" sz="1400" b="1">
                  <a:solidFill>
                    <a:schemeClr val="bg1"/>
                  </a:solidFill>
                </a:rPr>
                <a:t>THE 4A FRAMEWORK</a:t>
              </a:r>
              <a:endParaRPr lang="en-FI" sz="1400" b="1">
                <a:solidFill>
                  <a:schemeClr val="bg1"/>
                </a:solidFill>
              </a:endParaRP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BF7FD6E-1E4E-9F4C-BBFB-9EC5C810EAC9}"/>
                </a:ext>
              </a:extLst>
            </p:cNvPr>
            <p:cNvCxnSpPr>
              <a:cxnSpLocks/>
            </p:cNvCxnSpPr>
            <p:nvPr/>
          </p:nvCxnSpPr>
          <p:spPr>
            <a:xfrm>
              <a:off x="7959354" y="3226483"/>
              <a:ext cx="0" cy="424767"/>
            </a:xfrm>
            <a:prstGeom prst="line">
              <a:avLst/>
            </a:prstGeom>
            <a:ln w="9525">
              <a:solidFill>
                <a:schemeClr val="bg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BF8DB4F-9420-0E44-B7E0-4DAE95C4066D}"/>
              </a:ext>
            </a:extLst>
          </p:cNvPr>
          <p:cNvGrpSpPr/>
          <p:nvPr/>
        </p:nvGrpSpPr>
        <p:grpSpPr>
          <a:xfrm>
            <a:off x="5501079" y="5372783"/>
            <a:ext cx="5496514" cy="1035481"/>
            <a:chOff x="5501079" y="5372783"/>
            <a:chExt cx="5496514" cy="1035481"/>
          </a:xfrm>
        </p:grpSpPr>
        <p:sp>
          <p:nvSpPr>
            <p:cNvPr id="38" name="Text Placeholder 3">
              <a:extLst>
                <a:ext uri="{FF2B5EF4-FFF2-40B4-BE49-F238E27FC236}">
                  <a16:creationId xmlns:a16="http://schemas.microsoft.com/office/drawing/2014/main" id="{E075306F-1F92-4926-A466-57771078A0A9}"/>
                </a:ext>
              </a:extLst>
            </p:cNvPr>
            <p:cNvSpPr txBox="1">
              <a:spLocks/>
            </p:cNvSpPr>
            <p:nvPr/>
          </p:nvSpPr>
          <p:spPr>
            <a:xfrm>
              <a:off x="6772869" y="6035173"/>
              <a:ext cx="1027874" cy="366424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txBody>
            <a:bodyPr vert="horz" wrap="square" lIns="90000" tIns="90000" rIns="90000" bIns="90000" rtlCol="0" anchor="t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SzTx/>
                <a:buFont typeface=".Lucida Grande UI Regular"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schemeClr val="accent4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Trebuchet MS"/>
                  <a:ea typeface="Open Sans"/>
                  <a:cs typeface="Open Sans"/>
                </a:defRPr>
              </a:lvl1pPr>
              <a:lvl2pPr marL="228600" indent="-22860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6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200" b="1" i="0"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000" b="1">
                  <a:solidFill>
                    <a:schemeClr val="tx2"/>
                  </a:solidFill>
                </a:defRPr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GB" sz="1200">
                  <a:solidFill>
                    <a:schemeClr val="bg1"/>
                  </a:solidFill>
                </a:rPr>
                <a:t>ACTION</a:t>
              </a:r>
            </a:p>
          </p:txBody>
        </p:sp>
        <p:sp>
          <p:nvSpPr>
            <p:cNvPr id="39" name="Text Placeholder 3">
              <a:extLst>
                <a:ext uri="{FF2B5EF4-FFF2-40B4-BE49-F238E27FC236}">
                  <a16:creationId xmlns:a16="http://schemas.microsoft.com/office/drawing/2014/main" id="{E4ED6E30-A292-47CA-9A0E-6F1DE2B851B9}"/>
                </a:ext>
              </a:extLst>
            </p:cNvPr>
            <p:cNvSpPr txBox="1">
              <a:spLocks/>
            </p:cNvSpPr>
            <p:nvPr/>
          </p:nvSpPr>
          <p:spPr>
            <a:xfrm>
              <a:off x="8015063" y="6035173"/>
              <a:ext cx="1158726" cy="366424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txBody>
            <a:bodyPr vert="horz" wrap="square" lIns="90000" tIns="90000" rIns="90000" bIns="90000" rtlCol="0" anchor="t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SzTx/>
                <a:buFont typeface=".Lucida Grande UI Regular"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schemeClr val="accent4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Trebuchet MS"/>
                  <a:ea typeface="Open Sans"/>
                  <a:cs typeface="Open Sans"/>
                </a:defRPr>
              </a:lvl1pPr>
              <a:lvl2pPr marL="228600" indent="-22860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6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200" b="1" i="0"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000" b="1">
                  <a:solidFill>
                    <a:schemeClr val="tx2"/>
                  </a:solidFill>
                </a:defRPr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GB" sz="1200">
                  <a:solidFill>
                    <a:schemeClr val="bg1"/>
                  </a:solidFill>
                </a:rPr>
                <a:t>ADVOCACY</a:t>
              </a:r>
            </a:p>
          </p:txBody>
        </p:sp>
        <p:sp>
          <p:nvSpPr>
            <p:cNvPr id="30" name="Text Placeholder 3">
              <a:extLst>
                <a:ext uri="{FF2B5EF4-FFF2-40B4-BE49-F238E27FC236}">
                  <a16:creationId xmlns:a16="http://schemas.microsoft.com/office/drawing/2014/main" id="{CDD155CB-A1C9-417A-AF71-5AA230178CF4}"/>
                </a:ext>
              </a:extLst>
            </p:cNvPr>
            <p:cNvSpPr txBox="1">
              <a:spLocks/>
            </p:cNvSpPr>
            <p:nvPr/>
          </p:nvSpPr>
          <p:spPr>
            <a:xfrm>
              <a:off x="9388110" y="6041840"/>
              <a:ext cx="1609483" cy="366424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txBody>
            <a:bodyPr vert="horz" wrap="square" lIns="90000" tIns="90000" rIns="90000" bIns="90000" rtlCol="0" anchor="t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SzTx/>
                <a:buFont typeface=".Lucida Grande UI Regular"/>
                <a:buNone/>
                <a:tabLst/>
                <a:defRPr kumimoji="0" sz="1600" b="1" i="0" u="none" strike="noStrike" cap="none" spc="0" normalizeH="0" baseline="0">
                  <a:ln>
                    <a:noFill/>
                  </a:ln>
                  <a:solidFill>
                    <a:schemeClr val="accent4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Trebuchet MS"/>
                  <a:ea typeface="Open Sans"/>
                  <a:cs typeface="Open Sans"/>
                </a:defRPr>
              </a:lvl1pPr>
              <a:lvl2pPr marL="228600" indent="-22860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6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200" b="1" i="0"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000" b="1">
                  <a:solidFill>
                    <a:schemeClr val="tx2"/>
                  </a:solidFill>
                </a:defRPr>
              </a:lvl6pPr>
              <a:lvl7pPr marL="2971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9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6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GB" sz="1200">
                  <a:solidFill>
                    <a:schemeClr val="bg1"/>
                  </a:solidFill>
                </a:rPr>
                <a:t>ACCOUNTABILITY</a:t>
              </a:r>
            </a:p>
          </p:txBody>
        </p:sp>
        <p:sp>
          <p:nvSpPr>
            <p:cNvPr id="35" name="Text Placeholder 3">
              <a:extLst>
                <a:ext uri="{FF2B5EF4-FFF2-40B4-BE49-F238E27FC236}">
                  <a16:creationId xmlns:a16="http://schemas.microsoft.com/office/drawing/2014/main" id="{91E0C033-C7A7-4C29-BD13-66467F64C1A3}"/>
                </a:ext>
              </a:extLst>
            </p:cNvPr>
            <p:cNvSpPr txBox="1">
              <a:spLocks/>
            </p:cNvSpPr>
            <p:nvPr/>
          </p:nvSpPr>
          <p:spPr>
            <a:xfrm>
              <a:off x="5501079" y="6037618"/>
              <a:ext cx="1057470" cy="366424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txBody>
            <a:bodyPr vert="horz" wrap="square" lIns="90000" tIns="90000" rIns="90000" bIns="90000" rtlCol="0" anchor="t">
              <a:sp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Font typeface=".Lucida Grande UI Regular"/>
                <a:buNone/>
                <a:defRPr sz="16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2286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8DBB3F"/>
                </a:buClr>
                <a:buSzPct val="120000"/>
                <a:buFontTx/>
                <a:buBlip>
                  <a:blip r:embed="rId4"/>
                </a:buBlip>
                <a:defRPr sz="16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2pPr>
              <a:lvl3pPr marL="411480" indent="-13716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>
                  <a:srgbClr val="343433"/>
                </a:buClr>
                <a:buFont typeface="Arial" panose="020B0604020202020204" pitchFamily="34" charset="0"/>
                <a:buChar char="•"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3pPr>
              <a:lvl4pPr marL="27432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SzPct val="75000"/>
                <a:buFont typeface="Arial" panose="020B0604020202020204" pitchFamily="34" charset="0"/>
                <a:buNone/>
                <a:defRPr sz="1400" b="0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200" b="1" i="0" kern="1200">
                  <a:solidFill>
                    <a:schemeClr val="tx1"/>
                  </a:solidFill>
                  <a:latin typeface="Trebuchet MS" panose="020B070302020209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2000" b="1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Clr>
                  <a:srgbClr val="8DBB3F"/>
                </a:buClr>
                <a:buSzTx/>
                <a:buFont typeface=".Lucida Grande UI Regular"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Trebuchet MS"/>
                  <a:ea typeface="Open Sans"/>
                  <a:cs typeface="Open Sans"/>
                </a:rPr>
                <a:t>AMBITION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F3E16BD9-0CB9-B449-8C8B-510F73E7430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29814" y="5797550"/>
              <a:ext cx="0" cy="237623"/>
            </a:xfrm>
            <a:prstGeom prst="line">
              <a:avLst/>
            </a:prstGeom>
            <a:ln w="9525">
              <a:solidFill>
                <a:schemeClr val="bg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8B83EAD-D739-5E4E-B8FA-EEC52AEA71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959354" y="5372783"/>
              <a:ext cx="0" cy="424767"/>
            </a:xfrm>
            <a:prstGeom prst="line">
              <a:avLst/>
            </a:prstGeom>
            <a:ln w="9525">
              <a:solidFill>
                <a:schemeClr val="bg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B75D4E16-ABBD-F944-8566-42266F4B2674}"/>
                </a:ext>
              </a:extLst>
            </p:cNvPr>
            <p:cNvCxnSpPr>
              <a:cxnSpLocks/>
            </p:cNvCxnSpPr>
            <p:nvPr/>
          </p:nvCxnSpPr>
          <p:spPr>
            <a:xfrm>
              <a:off x="6029814" y="5797550"/>
              <a:ext cx="4163037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93E90C0-9CE8-9645-8848-8E89C2DD85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192851" y="5797550"/>
              <a:ext cx="0" cy="237623"/>
            </a:xfrm>
            <a:prstGeom prst="line">
              <a:avLst/>
            </a:prstGeom>
            <a:ln w="9525">
              <a:solidFill>
                <a:schemeClr val="bg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C3A460E-0E06-744E-A197-5573086D7A79}"/>
                </a:ext>
              </a:extLst>
            </p:cNvPr>
            <p:cNvCxnSpPr>
              <a:cxnSpLocks/>
            </p:cNvCxnSpPr>
            <p:nvPr/>
          </p:nvCxnSpPr>
          <p:spPr>
            <a:xfrm>
              <a:off x="9173789" y="6229350"/>
              <a:ext cx="214321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3C66664D-221E-EA49-B30A-D38552370E04}"/>
                </a:ext>
              </a:extLst>
            </p:cNvPr>
            <p:cNvCxnSpPr>
              <a:cxnSpLocks/>
            </p:cNvCxnSpPr>
            <p:nvPr/>
          </p:nvCxnSpPr>
          <p:spPr>
            <a:xfrm>
              <a:off x="7795839" y="6229350"/>
              <a:ext cx="214321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CED6C5F-0B2A-4B4E-B099-F99F4A6A4D8E}"/>
                </a:ext>
              </a:extLst>
            </p:cNvPr>
            <p:cNvCxnSpPr>
              <a:cxnSpLocks/>
            </p:cNvCxnSpPr>
            <p:nvPr/>
          </p:nvCxnSpPr>
          <p:spPr>
            <a:xfrm>
              <a:off x="6554414" y="6229350"/>
              <a:ext cx="214321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6FB919CA-610D-7142-8010-C0A5241BB49D}"/>
              </a:ext>
            </a:extLst>
          </p:cNvPr>
          <p:cNvCxnSpPr>
            <a:cxnSpLocks/>
          </p:cNvCxnSpPr>
          <p:nvPr/>
        </p:nvCxnSpPr>
        <p:spPr>
          <a:xfrm>
            <a:off x="2216086" y="4582063"/>
            <a:ext cx="2868237" cy="0"/>
          </a:xfrm>
          <a:prstGeom prst="line">
            <a:avLst/>
          </a:prstGeom>
          <a:ln w="95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577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32CB0EF5-929C-B04E-B13F-03C60187A47B}"/>
              </a:ext>
            </a:extLst>
          </p:cNvPr>
          <p:cNvSpPr/>
          <p:nvPr/>
        </p:nvSpPr>
        <p:spPr>
          <a:xfrm>
            <a:off x="358775" y="889112"/>
            <a:ext cx="11474450" cy="5765801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8A8D51E-D79C-2B44-A841-FB3AB3BC7F7B}"/>
              </a:ext>
            </a:extLst>
          </p:cNvPr>
          <p:cNvSpPr/>
          <p:nvPr/>
        </p:nvSpPr>
        <p:spPr>
          <a:xfrm>
            <a:off x="915672" y="4585333"/>
            <a:ext cx="4996461" cy="16807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363B85D-B0C6-BF48-BA2E-1FF7DE9571E6}"/>
              </a:ext>
            </a:extLst>
          </p:cNvPr>
          <p:cNvSpPr/>
          <p:nvPr/>
        </p:nvSpPr>
        <p:spPr>
          <a:xfrm>
            <a:off x="6289687" y="2499365"/>
            <a:ext cx="5003788" cy="15683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B9254CC-A8FB-1F42-B447-DC340241420E}"/>
              </a:ext>
            </a:extLst>
          </p:cNvPr>
          <p:cNvSpPr/>
          <p:nvPr/>
        </p:nvSpPr>
        <p:spPr>
          <a:xfrm>
            <a:off x="6295186" y="4585332"/>
            <a:ext cx="5003787" cy="16807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4D37564-083D-C94D-84BE-E7FFC8650D77}"/>
              </a:ext>
            </a:extLst>
          </p:cNvPr>
          <p:cNvSpPr/>
          <p:nvPr/>
        </p:nvSpPr>
        <p:spPr>
          <a:xfrm>
            <a:off x="895348" y="2499364"/>
            <a:ext cx="5016785" cy="15683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9" name="Title 4">
            <a:extLst>
              <a:ext uri="{FF2B5EF4-FFF2-40B4-BE49-F238E27FC236}">
                <a16:creationId xmlns:a16="http://schemas.microsoft.com/office/drawing/2014/main" id="{3BC0CF93-8786-8744-89D6-7512B0E6E367}"/>
              </a:ext>
            </a:extLst>
          </p:cNvPr>
          <p:cNvSpPr txBox="1">
            <a:spLocks/>
          </p:cNvSpPr>
          <p:nvPr/>
        </p:nvSpPr>
        <p:spPr>
          <a:xfrm>
            <a:off x="6276020" y="2584873"/>
            <a:ext cx="5003788" cy="854080"/>
          </a:xfrm>
          <a:prstGeom prst="rect">
            <a:avLst/>
          </a:prstGeom>
          <a:noFill/>
        </p:spPr>
        <p:txBody>
          <a:bodyPr wrap="square" lIns="180000" tIns="0" rIns="0" bIns="0">
            <a:spAutoFit/>
          </a:bodyPr>
          <a:lstStyle>
            <a:defPPr>
              <a:defRPr lang="en-US"/>
            </a:defPPr>
            <a:lvl1pPr marL="285750" indent="-285750">
              <a:buClr>
                <a:schemeClr val="tx1"/>
              </a:buClr>
              <a:buFont typeface="Wingdings" panose="05000000000000000000" pitchFamily="2" charset="2"/>
              <a:buChar char="§"/>
              <a:defRPr sz="1400"/>
            </a:lvl1pPr>
          </a:lstStyle>
          <a:p>
            <a:pPr marL="184150" indent="-184150">
              <a:spcAft>
                <a:spcPts val="300"/>
              </a:spcAft>
            </a:pPr>
            <a:r>
              <a:rPr lang="en-GB" sz="1200"/>
              <a:t>Engage in demand side initiatives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Collaborate with sectoral initiatives to drive supply side action 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Engage across supply chains to tackle scope 3 emissions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Invest in nature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D63FED5F-28A6-E841-AC5C-4F9790101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1084263"/>
            <a:ext cx="10380662" cy="392112"/>
          </a:xfrm>
          <a:prstGeom prst="rect">
            <a:avLst/>
          </a:prstGeom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Font typeface=".Lucida Grande UI Regular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8DBB3F"/>
              </a:buClr>
              <a:buSzPct val="120000"/>
              <a:buFontTx/>
              <a:buBlip>
                <a:blip r:embed="rId3"/>
              </a:buBlip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411480" indent="-13716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34343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27432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75000"/>
              <a:buFont typeface="Arial" panose="020B0604020202020204" pitchFamily="34" charset="0"/>
              <a:buNone/>
              <a:defRPr sz="1400" b="0" i="0" kern="1200">
                <a:solidFill>
                  <a:schemeClr val="tx1"/>
                </a:solidFill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i="0" kern="1200">
                <a:solidFill>
                  <a:schemeClr val="tx1"/>
                </a:solidFill>
                <a:latin typeface="Trebuchet MS" panose="020B070302020209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8DBB3F"/>
              </a:buClr>
              <a:buSzTx/>
              <a:buFont typeface=".Lucida Grande UI Regular"/>
              <a:buNone/>
              <a:tabLst/>
              <a:defRPr/>
            </a:pPr>
            <a:r>
              <a:rPr kumimoji="0" lang="en-GB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70302020209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4A Framework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E23BB9B-94BF-4642-A8F4-C03D04E410A6}"/>
              </a:ext>
            </a:extLst>
          </p:cNvPr>
          <p:cNvGrpSpPr/>
          <p:nvPr/>
        </p:nvGrpSpPr>
        <p:grpSpPr>
          <a:xfrm>
            <a:off x="8152969" y="3279301"/>
            <a:ext cx="2762952" cy="762429"/>
            <a:chOff x="8224519" y="3042040"/>
            <a:chExt cx="2762952" cy="762429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00C53B5-BBDA-A447-9ADD-14FEFB388E77}"/>
                </a:ext>
              </a:extLst>
            </p:cNvPr>
            <p:cNvGrpSpPr/>
            <p:nvPr/>
          </p:nvGrpSpPr>
          <p:grpSpPr>
            <a:xfrm>
              <a:off x="8224519" y="3370038"/>
              <a:ext cx="2762952" cy="434431"/>
              <a:chOff x="8241771" y="3370038"/>
              <a:chExt cx="2762952" cy="434431"/>
            </a:xfrm>
          </p:grpSpPr>
          <p:pic>
            <p:nvPicPr>
              <p:cNvPr id="12" name="Picture 6" descr="The Climate Pledge">
                <a:extLst>
                  <a:ext uri="{FF2B5EF4-FFF2-40B4-BE49-F238E27FC236}">
                    <a16:creationId xmlns:a16="http://schemas.microsoft.com/office/drawing/2014/main" id="{CD0246D0-CDD0-4F47-B6A4-6476EF0A4F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036" t="33771" r="17317" b="34060"/>
              <a:stretch/>
            </p:blipFill>
            <p:spPr bwMode="auto">
              <a:xfrm>
                <a:off x="9043868" y="3468542"/>
                <a:ext cx="688535" cy="2374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" descr="Home &gt; Mission Possible Partnership">
                <a:extLst>
                  <a:ext uri="{FF2B5EF4-FFF2-40B4-BE49-F238E27FC236}">
                    <a16:creationId xmlns:a16="http://schemas.microsoft.com/office/drawing/2014/main" id="{D07D7389-A064-46F0-A9E9-E63CCB4DB35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21106" y="3468542"/>
                <a:ext cx="596551" cy="2374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1773AAC1-996E-43B2-B778-8F7F6A7D44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511270" y="3515983"/>
                <a:ext cx="493453" cy="155925"/>
              </a:xfrm>
              <a:prstGeom prst="rect">
                <a:avLst/>
              </a:prstGeom>
            </p:spPr>
          </p:pic>
          <p:pic>
            <p:nvPicPr>
              <p:cNvPr id="18" name="Picture 17" descr="Logo&#10;&#10;Description automatically generated">
                <a:extLst>
                  <a:ext uri="{FF2B5EF4-FFF2-40B4-BE49-F238E27FC236}">
                    <a16:creationId xmlns:a16="http://schemas.microsoft.com/office/drawing/2014/main" id="{8E8EF1F6-3383-4590-AC05-641B0FC8CE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41771" y="3370038"/>
                <a:ext cx="819349" cy="434431"/>
              </a:xfrm>
              <a:prstGeom prst="rect">
                <a:avLst/>
              </a:prstGeom>
            </p:spPr>
          </p:pic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A4FCE4CF-D75E-E449-8462-7C8C69F747E3}"/>
                </a:ext>
              </a:extLst>
            </p:cNvPr>
            <p:cNvGrpSpPr/>
            <p:nvPr/>
          </p:nvGrpSpPr>
          <p:grpSpPr>
            <a:xfrm>
              <a:off x="8327582" y="3042040"/>
              <a:ext cx="2509037" cy="443094"/>
              <a:chOff x="8327582" y="3006363"/>
              <a:chExt cx="2509037" cy="443094"/>
            </a:xfrm>
          </p:grpSpPr>
          <p:pic>
            <p:nvPicPr>
              <p:cNvPr id="15" name="Picture 10" descr="Net zero steel – what does it mean and how do we get there? | Responsible  Steel">
                <a:extLst>
                  <a:ext uri="{FF2B5EF4-FFF2-40B4-BE49-F238E27FC236}">
                    <a16:creationId xmlns:a16="http://schemas.microsoft.com/office/drawing/2014/main" id="{1B2035B9-5439-4AF5-85C7-D8B5C6E7790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27582" y="3054311"/>
                <a:ext cx="583722" cy="3405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16" descr="Logo&#10;&#10;Description automatically generated">
                <a:extLst>
                  <a:ext uri="{FF2B5EF4-FFF2-40B4-BE49-F238E27FC236}">
                    <a16:creationId xmlns:a16="http://schemas.microsoft.com/office/drawing/2014/main" id="{3D2EDB97-E5B0-4CBE-9F28-081B584AF6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30549" y="3006363"/>
                <a:ext cx="821904" cy="436401"/>
              </a:xfrm>
              <a:prstGeom prst="rect">
                <a:avLst/>
              </a:prstGeom>
            </p:spPr>
          </p:pic>
          <p:pic>
            <p:nvPicPr>
              <p:cNvPr id="19" name="Picture 18" descr="A picture containing logo&#10;&#10;Description automatically generated">
                <a:extLst>
                  <a:ext uri="{FF2B5EF4-FFF2-40B4-BE49-F238E27FC236}">
                    <a16:creationId xmlns:a16="http://schemas.microsoft.com/office/drawing/2014/main" id="{B345F75C-E299-453F-86FF-432A60A4CE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14769" y="3013857"/>
                <a:ext cx="1121850" cy="435600"/>
              </a:xfrm>
              <a:prstGeom prst="rect">
                <a:avLst/>
              </a:prstGeom>
            </p:spPr>
          </p:pic>
        </p:grp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D5E4572-F998-4508-98A0-70AABC40B864}"/>
              </a:ext>
            </a:extLst>
          </p:cNvPr>
          <p:cNvSpPr txBox="1"/>
          <p:nvPr/>
        </p:nvSpPr>
        <p:spPr>
          <a:xfrm>
            <a:off x="895350" y="4753440"/>
            <a:ext cx="4293337" cy="854080"/>
          </a:xfrm>
          <a:prstGeom prst="rect">
            <a:avLst/>
          </a:prstGeom>
          <a:noFill/>
        </p:spPr>
        <p:txBody>
          <a:bodyPr wrap="square" lIns="180000" tIns="0" rIns="0" bIns="0">
            <a:spAutoFit/>
          </a:bodyPr>
          <a:lstStyle>
            <a:defPPr>
              <a:defRPr lang="en-US"/>
            </a:defPPr>
            <a:lvl1pPr marL="285750" indent="-285750">
              <a:buClr>
                <a:schemeClr val="tx1"/>
              </a:buClr>
              <a:buFont typeface="Wingdings" panose="05000000000000000000" pitchFamily="2" charset="2"/>
              <a:buChar char="§"/>
              <a:defRPr sz="1400"/>
            </a:lvl1pPr>
          </a:lstStyle>
          <a:p>
            <a:pPr marL="184150" indent="-184150">
              <a:spcAft>
                <a:spcPts val="300"/>
              </a:spcAft>
            </a:pPr>
            <a:r>
              <a:rPr lang="en-GB" sz="1200"/>
              <a:t>Say on Climate – Transition Action Plans 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Report progress and engage in the 2023 Global stock take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Integrate climate in company boards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Implement TCFD/ISSB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691EB6-0BFC-4B1D-80DE-9086A9D42809}"/>
              </a:ext>
            </a:extLst>
          </p:cNvPr>
          <p:cNvSpPr txBox="1"/>
          <p:nvPr/>
        </p:nvSpPr>
        <p:spPr>
          <a:xfrm>
            <a:off x="6289687" y="4753440"/>
            <a:ext cx="4996460" cy="854080"/>
          </a:xfrm>
          <a:prstGeom prst="rect">
            <a:avLst/>
          </a:prstGeom>
          <a:noFill/>
        </p:spPr>
        <p:txBody>
          <a:bodyPr wrap="square" lIns="180000" tIns="0" rIns="0" bIns="0">
            <a:spAutoFit/>
          </a:bodyPr>
          <a:lstStyle>
            <a:defPPr>
              <a:defRPr lang="en-US"/>
            </a:defPPr>
            <a:lvl1pPr marL="285750" indent="-285750">
              <a:buClr>
                <a:schemeClr val="tx1"/>
              </a:buClr>
              <a:buFont typeface="Wingdings" panose="05000000000000000000" pitchFamily="2" charset="2"/>
              <a:buChar char="§"/>
              <a:defRPr sz="1400"/>
            </a:lvl1pPr>
          </a:lstStyle>
          <a:p>
            <a:pPr marL="184150" indent="-184150">
              <a:spcAft>
                <a:spcPts val="300"/>
              </a:spcAft>
            </a:pPr>
            <a:r>
              <a:rPr lang="en-GB" sz="1200"/>
              <a:t>Make your voice heard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Engage with trade association 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Collaborate with organizations like WMB to drive the ambition loop</a:t>
            </a:r>
          </a:p>
          <a:p>
            <a:pPr marL="184150" indent="-184150">
              <a:spcAft>
                <a:spcPts val="300"/>
              </a:spcAft>
            </a:pPr>
            <a:r>
              <a:rPr lang="en-GB" sz="1200"/>
              <a:t>Target national and sectoral legislation</a:t>
            </a:r>
          </a:p>
        </p:txBody>
      </p:sp>
      <p:sp>
        <p:nvSpPr>
          <p:cNvPr id="33" name="Title 4">
            <a:extLst>
              <a:ext uri="{FF2B5EF4-FFF2-40B4-BE49-F238E27FC236}">
                <a16:creationId xmlns:a16="http://schemas.microsoft.com/office/drawing/2014/main" id="{28CD9F61-6C4F-4BEE-AE43-ED3EFCE5C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1119600"/>
            <a:ext cx="8035199" cy="1024823"/>
          </a:xfrm>
        </p:spPr>
        <p:txBody>
          <a:bodyPr/>
          <a:lstStyle/>
          <a:p>
            <a:r>
              <a:rPr lang="en-US" sz="3200">
                <a:solidFill>
                  <a:srgbClr val="807900"/>
                </a:solidFill>
              </a:rPr>
              <a:t>Corporate CLIMATE LEADERSHIP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32E09E2-76AB-BF41-A982-E687A3B60C39}"/>
              </a:ext>
            </a:extLst>
          </p:cNvPr>
          <p:cNvGrpSpPr/>
          <p:nvPr/>
        </p:nvGrpSpPr>
        <p:grpSpPr>
          <a:xfrm>
            <a:off x="7667732" y="5695764"/>
            <a:ext cx="2300386" cy="432261"/>
            <a:chOff x="7984786" y="5755569"/>
            <a:chExt cx="2500479" cy="469860"/>
          </a:xfrm>
        </p:grpSpPr>
        <p:pic>
          <p:nvPicPr>
            <p:cNvPr id="20" name="Picture 19" descr="Logo, company name&#10;&#10;Description automatically generated">
              <a:extLst>
                <a:ext uri="{FF2B5EF4-FFF2-40B4-BE49-F238E27FC236}">
                  <a16:creationId xmlns:a16="http://schemas.microsoft.com/office/drawing/2014/main" id="{1A8F1F2F-A147-4C8D-BCB3-B2F0A9ADCB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90" t="22172" r="37935" b="23654"/>
            <a:stretch/>
          </p:blipFill>
          <p:spPr>
            <a:xfrm>
              <a:off x="10191473" y="5755569"/>
              <a:ext cx="293792" cy="469860"/>
            </a:xfrm>
            <a:prstGeom prst="rect">
              <a:avLst/>
            </a:prstGeom>
          </p:spPr>
        </p:pic>
        <p:pic>
          <p:nvPicPr>
            <p:cNvPr id="21" name="Picture 20" descr="Logo&#10;&#10;Description automatically generated">
              <a:extLst>
                <a:ext uri="{FF2B5EF4-FFF2-40B4-BE49-F238E27FC236}">
                  <a16:creationId xmlns:a16="http://schemas.microsoft.com/office/drawing/2014/main" id="{C09E0A71-A10A-425B-865F-CAC388338C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5193" y="5874169"/>
              <a:ext cx="374317" cy="24970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79C77AF-FF3C-43B2-B42B-021679495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9025214" y="5846421"/>
              <a:ext cx="559761" cy="294835"/>
            </a:xfrm>
            <a:prstGeom prst="rect">
              <a:avLst/>
            </a:prstGeom>
          </p:spPr>
        </p:pic>
        <p:pic>
          <p:nvPicPr>
            <p:cNvPr id="29" name="Picture 28" descr="Logo&#10;&#10;Description automatically generated">
              <a:extLst>
                <a:ext uri="{FF2B5EF4-FFF2-40B4-BE49-F238E27FC236}">
                  <a16:creationId xmlns:a16="http://schemas.microsoft.com/office/drawing/2014/main" id="{62DD38BC-1961-4904-B89E-B885FF752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4786" y="5860918"/>
              <a:ext cx="938263" cy="26584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0A965F1-D9F2-2C4D-A037-2842ACAEFE70}"/>
              </a:ext>
            </a:extLst>
          </p:cNvPr>
          <p:cNvGrpSpPr/>
          <p:nvPr/>
        </p:nvGrpSpPr>
        <p:grpSpPr>
          <a:xfrm>
            <a:off x="2186397" y="5787814"/>
            <a:ext cx="2320999" cy="304907"/>
            <a:chOff x="895350" y="6055127"/>
            <a:chExt cx="2320999" cy="304907"/>
          </a:xfrm>
        </p:grpSpPr>
        <p:pic>
          <p:nvPicPr>
            <p:cNvPr id="25" name="Picture 8" descr="Home - CDP">
              <a:extLst>
                <a:ext uri="{FF2B5EF4-FFF2-40B4-BE49-F238E27FC236}">
                  <a16:creationId xmlns:a16="http://schemas.microsoft.com/office/drawing/2014/main" id="{0314CA73-82A8-4561-B4D0-6AC68A6606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350" y="6060510"/>
              <a:ext cx="617375" cy="2642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12" descr="MinebeaMitsumi Declared on Support for the TCFD (Task Force on  Climate-related Financial Disclosures) Recommendations - MinebeaMitsumi">
              <a:extLst>
                <a:ext uri="{FF2B5EF4-FFF2-40B4-BE49-F238E27FC236}">
                  <a16:creationId xmlns:a16="http://schemas.microsoft.com/office/drawing/2014/main" id="{D85E781C-F157-482B-BF4E-B27107F3ED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8873" y="6089969"/>
              <a:ext cx="880657" cy="2191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D1E4E3F-DDF9-4CDB-86A5-136C68C55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2845678" y="6055127"/>
              <a:ext cx="370671" cy="304907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29687622-E248-4F92-BE05-8EAF464741B1}"/>
              </a:ext>
            </a:extLst>
          </p:cNvPr>
          <p:cNvSpPr txBox="1"/>
          <p:nvPr/>
        </p:nvSpPr>
        <p:spPr>
          <a:xfrm>
            <a:off x="895350" y="2590846"/>
            <a:ext cx="4293338" cy="630942"/>
          </a:xfrm>
          <a:prstGeom prst="rect">
            <a:avLst/>
          </a:prstGeom>
          <a:noFill/>
        </p:spPr>
        <p:txBody>
          <a:bodyPr wrap="square" lIns="180000" tIns="0" rIns="0" bIns="0">
            <a:spAutoFit/>
          </a:bodyPr>
          <a:lstStyle/>
          <a:p>
            <a:pPr marL="184150" indent="-184150"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1200"/>
              <a:t>Demonstrate the highest level of ambition with SBTi</a:t>
            </a:r>
          </a:p>
          <a:p>
            <a:pPr marL="184150" indent="-184150"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1200"/>
              <a:t>Go further, faster by joining the </a:t>
            </a:r>
            <a:r>
              <a:rPr lang="en-GB" sz="1200" err="1"/>
              <a:t>RacetoZero</a:t>
            </a:r>
            <a:endParaRPr lang="en-GB" sz="1200"/>
          </a:p>
          <a:p>
            <a:pPr marL="184150" indent="-184150"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1200"/>
              <a:t>Support suppliers and SMEs through the SME Climate Hub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F4D48B-50DD-8B41-882B-82672096F062}"/>
              </a:ext>
            </a:extLst>
          </p:cNvPr>
          <p:cNvGrpSpPr/>
          <p:nvPr/>
        </p:nvGrpSpPr>
        <p:grpSpPr>
          <a:xfrm>
            <a:off x="1982680" y="3389196"/>
            <a:ext cx="2305091" cy="427515"/>
            <a:chOff x="956934" y="3547855"/>
            <a:chExt cx="2305091" cy="427515"/>
          </a:xfrm>
        </p:grpSpPr>
        <p:pic>
          <p:nvPicPr>
            <p:cNvPr id="11" name="Picture 2" descr="Home - SME Climate hub">
              <a:extLst>
                <a:ext uri="{FF2B5EF4-FFF2-40B4-BE49-F238E27FC236}">
                  <a16:creationId xmlns:a16="http://schemas.microsoft.com/office/drawing/2014/main" id="{99A4D85F-56AF-4EF6-AC81-D3ECAAE5B4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1072" y="3593315"/>
              <a:ext cx="309636" cy="3365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Science Based Targets - Set your targets with First Climate">
              <a:extLst>
                <a:ext uri="{FF2B5EF4-FFF2-40B4-BE49-F238E27FC236}">
                  <a16:creationId xmlns:a16="http://schemas.microsoft.com/office/drawing/2014/main" id="{1E8AABE3-7119-4B65-B954-BCD53284D8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6934" y="3547855"/>
              <a:ext cx="753712" cy="427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Race to Zero - Climate Champions">
              <a:extLst>
                <a:ext uri="{FF2B5EF4-FFF2-40B4-BE49-F238E27FC236}">
                  <a16:creationId xmlns:a16="http://schemas.microsoft.com/office/drawing/2014/main" id="{4170366E-7022-4FF3-8E29-5ECFDB1CFB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1151" y="3625433"/>
              <a:ext cx="940874" cy="2723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44EB24D-586E-11F3-E0A4-C7244133634C}"/>
              </a:ext>
            </a:extLst>
          </p:cNvPr>
          <p:cNvSpPr txBox="1"/>
          <p:nvPr/>
        </p:nvSpPr>
        <p:spPr>
          <a:xfrm>
            <a:off x="891454" y="2161957"/>
            <a:ext cx="16112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AMBITION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F977565-DD77-4913-C9F5-3518BB35B421}"/>
              </a:ext>
            </a:extLst>
          </p:cNvPr>
          <p:cNvSpPr txBox="1"/>
          <p:nvPr/>
        </p:nvSpPr>
        <p:spPr>
          <a:xfrm>
            <a:off x="6289687" y="4241089"/>
            <a:ext cx="19084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ADVOCACY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1ABEC8A-88EF-1615-D0C2-D071CBD9E185}"/>
              </a:ext>
            </a:extLst>
          </p:cNvPr>
          <p:cNvSpPr txBox="1"/>
          <p:nvPr/>
        </p:nvSpPr>
        <p:spPr>
          <a:xfrm>
            <a:off x="915672" y="4244251"/>
            <a:ext cx="19084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ACCOUNTABILITY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D4266F-5149-0948-5395-353F94AEDA6C}"/>
              </a:ext>
            </a:extLst>
          </p:cNvPr>
          <p:cNvSpPr txBox="1"/>
          <p:nvPr/>
        </p:nvSpPr>
        <p:spPr>
          <a:xfrm>
            <a:off x="6289687" y="2152536"/>
            <a:ext cx="16112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chemeClr val="tx2"/>
                </a:solidFill>
              </a:rPr>
              <a:t>ACTION</a:t>
            </a:r>
          </a:p>
        </p:txBody>
      </p:sp>
    </p:spTree>
    <p:extLst>
      <p:ext uri="{BB962C8B-B14F-4D97-AF65-F5344CB8AC3E}">
        <p14:creationId xmlns:p14="http://schemas.microsoft.com/office/powerpoint/2010/main" val="3914251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1" descr="A picture containing tree, outdoor, plant, wood&#10;&#10;Description automatically generated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 amt="16000"/>
          </a:blip>
          <a:srcRect t="12500" b="1250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"/>
          <p:cNvSpPr txBox="1"/>
          <p:nvPr/>
        </p:nvSpPr>
        <p:spPr>
          <a:xfrm>
            <a:off x="2765425" y="3806053"/>
            <a:ext cx="666115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Mobilising millions of small and medium businesses to achieve net zero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54674" y="1527267"/>
            <a:ext cx="3482651" cy="1831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55"/>
          <p:cNvSpPr/>
          <p:nvPr/>
        </p:nvSpPr>
        <p:spPr>
          <a:xfrm>
            <a:off x="8288338" y="0"/>
            <a:ext cx="3903662" cy="6858000"/>
          </a:xfrm>
          <a:custGeom>
            <a:avLst/>
            <a:gdLst/>
            <a:ahLst/>
            <a:cxnLst/>
            <a:rect l="l" t="t" r="r" b="b"/>
            <a:pathLst>
              <a:path w="3904342" h="6858000" extrusionOk="0">
                <a:moveTo>
                  <a:pt x="1468846" y="0"/>
                </a:moveTo>
                <a:lnTo>
                  <a:pt x="3904342" y="0"/>
                </a:lnTo>
                <a:lnTo>
                  <a:pt x="39043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65838" y="1573213"/>
            <a:ext cx="5789612" cy="369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55" descr="Graphical user interface, website&#10;&#10;Description automatically generated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l="3036" r="3037"/>
          <a:stretch/>
        </p:blipFill>
        <p:spPr>
          <a:xfrm>
            <a:off x="6734175" y="1754188"/>
            <a:ext cx="4427538" cy="3108325"/>
          </a:xfrm>
          <a:prstGeom prst="rect">
            <a:avLst/>
          </a:prstGeom>
          <a:blipFill rotWithShape="1">
            <a:blip r:embed="rId5">
              <a:alphaModFix/>
            </a:blip>
            <a:tile tx="0" ty="0" sx="100000" sy="100000" flip="none" algn="tl"/>
          </a:blipFill>
          <a:ln>
            <a:noFill/>
          </a:ln>
        </p:spPr>
      </p:pic>
      <p:sp>
        <p:nvSpPr>
          <p:cNvPr id="193" name="Google Shape;193;p55"/>
          <p:cNvSpPr txBox="1"/>
          <p:nvPr/>
        </p:nvSpPr>
        <p:spPr>
          <a:xfrm>
            <a:off x="1147762" y="2326786"/>
            <a:ext cx="459739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SME Climate Hub provides small and medium sized enterprises (SMEs) with a one-stop-shop to: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55"/>
          <p:cNvSpPr txBox="1"/>
          <p:nvPr/>
        </p:nvSpPr>
        <p:spPr>
          <a:xfrm>
            <a:off x="1147763" y="1155211"/>
            <a:ext cx="4597400" cy="1076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What is the SME Climate Hub?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55"/>
          <p:cNvSpPr txBox="1"/>
          <p:nvPr/>
        </p:nvSpPr>
        <p:spPr>
          <a:xfrm>
            <a:off x="1969477" y="2945256"/>
            <a:ext cx="3508986" cy="1908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Commit to climate targets​ aligned with 1.5°C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Access free, best-in-class tools to measure emissions, act &amp; report progress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Benefit from incentives to reduce emissions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55"/>
          <p:cNvSpPr txBox="1"/>
          <p:nvPr/>
        </p:nvSpPr>
        <p:spPr>
          <a:xfrm>
            <a:off x="1147762" y="5025249"/>
            <a:ext cx="45975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SME Climate Hub is an initiative of the We Mean Business Coalition, the Exponential Roadmap Initiative, and the United Nations Race to Zero campaign. 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initiative is the official pathway for SMEs to join the United Nations Race to Zero campaign. Over 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6,3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00 SMEs from 1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25+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countries have made the commitment.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55"/>
          <p:cNvSpPr/>
          <p:nvPr/>
        </p:nvSpPr>
        <p:spPr>
          <a:xfrm>
            <a:off x="1414585" y="2961987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1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55"/>
          <p:cNvSpPr/>
          <p:nvPr/>
        </p:nvSpPr>
        <p:spPr>
          <a:xfrm>
            <a:off x="1414585" y="3649741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2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55"/>
          <p:cNvSpPr/>
          <p:nvPr/>
        </p:nvSpPr>
        <p:spPr>
          <a:xfrm>
            <a:off x="1414585" y="4337495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3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55"/>
          <p:cNvSpPr txBox="1"/>
          <p:nvPr/>
        </p:nvSpPr>
        <p:spPr>
          <a:xfrm>
            <a:off x="9383893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0F0F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SMEClimateHub.org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55"/>
          <p:cNvSpPr txBox="1"/>
          <p:nvPr/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0F0F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F0F0F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56"/>
          <p:cNvSpPr txBox="1"/>
          <p:nvPr/>
        </p:nvSpPr>
        <p:spPr>
          <a:xfrm>
            <a:off x="927100" y="989154"/>
            <a:ext cx="553085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Why SMEs?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08026" y="2247402"/>
            <a:ext cx="5397702" cy="3135299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56"/>
          <p:cNvSpPr txBox="1"/>
          <p:nvPr/>
        </p:nvSpPr>
        <p:spPr>
          <a:xfrm>
            <a:off x="9381883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SMEClimateHub.org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115B5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56"/>
          <p:cNvSpPr txBox="1"/>
          <p:nvPr/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115B5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56"/>
          <p:cNvSpPr/>
          <p:nvPr/>
        </p:nvSpPr>
        <p:spPr>
          <a:xfrm>
            <a:off x="927100" y="1760288"/>
            <a:ext cx="4652434" cy="1304222"/>
          </a:xfrm>
          <a:prstGeom prst="roundRect">
            <a:avLst>
              <a:gd name="adj" fmla="val 7342"/>
            </a:avLst>
          </a:prstGeom>
          <a:solidFill>
            <a:schemeClr val="accent1"/>
          </a:solidFill>
          <a:ln>
            <a:noFill/>
          </a:ln>
          <a:effectLst>
            <a:outerShdw blurRad="317500" dist="1905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88086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56"/>
          <p:cNvSpPr txBox="1"/>
          <p:nvPr/>
        </p:nvSpPr>
        <p:spPr>
          <a:xfrm>
            <a:off x="1107079" y="2292101"/>
            <a:ext cx="386483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SMEs make up 90% of businesses worldwide and employ over 2 billion people.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56"/>
          <p:cNvSpPr txBox="1"/>
          <p:nvPr/>
        </p:nvSpPr>
        <p:spPr>
          <a:xfrm>
            <a:off x="1107078" y="1977776"/>
            <a:ext cx="431467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FACF28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KEY ROLE IN COMMUNITIES &amp; SUPPLY CHAINS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56"/>
          <p:cNvSpPr/>
          <p:nvPr/>
        </p:nvSpPr>
        <p:spPr>
          <a:xfrm>
            <a:off x="927100" y="3181771"/>
            <a:ext cx="4652434" cy="1304222"/>
          </a:xfrm>
          <a:prstGeom prst="roundRect">
            <a:avLst>
              <a:gd name="adj" fmla="val 7342"/>
            </a:avLst>
          </a:prstGeom>
          <a:solidFill>
            <a:schemeClr val="accent1"/>
          </a:solidFill>
          <a:ln>
            <a:noFill/>
          </a:ln>
          <a:effectLst>
            <a:outerShdw blurRad="317500" dist="1905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88086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56"/>
          <p:cNvSpPr txBox="1"/>
          <p:nvPr/>
        </p:nvSpPr>
        <p:spPr>
          <a:xfrm>
            <a:off x="1107079" y="3713584"/>
            <a:ext cx="386483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40% to 60% of small businesses never reopen after a disaster.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56"/>
          <p:cNvSpPr txBox="1"/>
          <p:nvPr/>
        </p:nvSpPr>
        <p:spPr>
          <a:xfrm>
            <a:off x="1107079" y="3399259"/>
            <a:ext cx="410710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FACF28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NEED FOR ADAPTATION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56"/>
          <p:cNvSpPr/>
          <p:nvPr/>
        </p:nvSpPr>
        <p:spPr>
          <a:xfrm>
            <a:off x="927100" y="4614993"/>
            <a:ext cx="4652434" cy="1304222"/>
          </a:xfrm>
          <a:prstGeom prst="roundRect">
            <a:avLst>
              <a:gd name="adj" fmla="val 7342"/>
            </a:avLst>
          </a:prstGeom>
          <a:solidFill>
            <a:schemeClr val="accent1"/>
          </a:solidFill>
          <a:ln>
            <a:noFill/>
          </a:ln>
          <a:effectLst>
            <a:outerShdw blurRad="317500" dist="1905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88086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56"/>
          <p:cNvSpPr txBox="1"/>
          <p:nvPr/>
        </p:nvSpPr>
        <p:spPr>
          <a:xfrm>
            <a:off x="1107079" y="5146806"/>
            <a:ext cx="386483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Survey of our SMEs highlight key challenges around resources, know-how and incentives.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56"/>
          <p:cNvSpPr txBox="1"/>
          <p:nvPr/>
        </p:nvSpPr>
        <p:spPr>
          <a:xfrm>
            <a:off x="1107079" y="4832481"/>
            <a:ext cx="410710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FACF28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SPECIFIC BUSINESS CHALLENGES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1" name="Google Shape;221;p56"/>
          <p:cNvPicPr preferRelativeResize="0"/>
          <p:nvPr/>
        </p:nvPicPr>
        <p:blipFill rotWithShape="1">
          <a:blip r:embed="rId4">
            <a:alphaModFix/>
          </a:blip>
          <a:srcRect t="5413" r="14457"/>
          <a:stretch/>
        </p:blipFill>
        <p:spPr>
          <a:xfrm>
            <a:off x="9958322" y="0"/>
            <a:ext cx="2233678" cy="2414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56" descr="Diagram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l="6410" t="2911" r="6624" b="45120"/>
          <a:stretch/>
        </p:blipFill>
        <p:spPr>
          <a:xfrm>
            <a:off x="6174821" y="2003606"/>
            <a:ext cx="5259866" cy="3646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9"/>
          <p:cNvSpPr/>
          <p:nvPr/>
        </p:nvSpPr>
        <p:spPr>
          <a:xfrm>
            <a:off x="8801100" y="0"/>
            <a:ext cx="33909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59"/>
          <p:cNvSpPr>
            <a:spLocks noGrp="1"/>
          </p:cNvSpPr>
          <p:nvPr>
            <p:ph type="pic" idx="2"/>
          </p:nvPr>
        </p:nvSpPr>
        <p:spPr>
          <a:xfrm>
            <a:off x="6972300" y="1413000"/>
            <a:ext cx="4032000" cy="403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67" name="Google Shape;267;p59"/>
          <p:cNvSpPr/>
          <p:nvPr/>
        </p:nvSpPr>
        <p:spPr>
          <a:xfrm>
            <a:off x="6813121" y="1270861"/>
            <a:ext cx="4776664" cy="55871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59"/>
          <p:cNvSpPr txBox="1"/>
          <p:nvPr/>
        </p:nvSpPr>
        <p:spPr>
          <a:xfrm>
            <a:off x="1147762" y="1155211"/>
            <a:ext cx="49482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15B5F"/>
                </a:solidFill>
                <a:latin typeface="Arial"/>
                <a:ea typeface="Arial"/>
                <a:cs typeface="Arial"/>
                <a:sym typeface="Arial"/>
              </a:rPr>
              <a:t>How it works – start your journey to net zero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59"/>
          <p:cNvSpPr txBox="1"/>
          <p:nvPr/>
        </p:nvSpPr>
        <p:spPr>
          <a:xfrm>
            <a:off x="1147763" y="751986"/>
            <a:ext cx="1778000" cy="307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288086"/>
                </a:solidFill>
                <a:latin typeface="Arial"/>
                <a:ea typeface="Arial"/>
                <a:cs typeface="Arial"/>
                <a:sym typeface="Arial"/>
              </a:rPr>
              <a:t>The Hub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59"/>
          <p:cNvSpPr txBox="1"/>
          <p:nvPr/>
        </p:nvSpPr>
        <p:spPr>
          <a:xfrm>
            <a:off x="1969476" y="2480307"/>
            <a:ext cx="3935377" cy="3370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SEE WHERE YOU STAND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our tools to help take the first steps, from measuring your emissions to learning more about small business climate action.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PUBLICALLY COMMIT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Make a simple, credible public commitment and join thousands of other businesses in the UN Race to Zero.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TAKE ACTION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Unlock resources and incentives to help you identify the right actions, report on progress and get recognized.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59"/>
          <p:cNvSpPr/>
          <p:nvPr/>
        </p:nvSpPr>
        <p:spPr>
          <a:xfrm>
            <a:off x="1414585" y="2480307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59"/>
          <p:cNvSpPr/>
          <p:nvPr/>
        </p:nvSpPr>
        <p:spPr>
          <a:xfrm>
            <a:off x="1414585" y="3683702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59"/>
          <p:cNvSpPr/>
          <p:nvPr/>
        </p:nvSpPr>
        <p:spPr>
          <a:xfrm>
            <a:off x="1414585" y="4851316"/>
            <a:ext cx="429846" cy="42984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Google Shape;274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70132" y="1546861"/>
            <a:ext cx="4272913" cy="4272913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59"/>
          <p:cNvSpPr txBox="1"/>
          <p:nvPr/>
        </p:nvSpPr>
        <p:spPr>
          <a:xfrm>
            <a:off x="9383893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F0F0F0"/>
                </a:solidFill>
                <a:latin typeface="Arial"/>
                <a:ea typeface="Arial"/>
                <a:cs typeface="Arial"/>
                <a:sym typeface="Arial"/>
              </a:rPr>
              <a:t>SMEClimateHub.org</a:t>
            </a:r>
            <a:endParaRPr sz="1200" b="0" i="0" u="none" strike="noStrike" cap="none">
              <a:solidFill>
                <a:srgbClr val="F0F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59"/>
          <p:cNvSpPr txBox="1"/>
          <p:nvPr/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F0F0F0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200" b="0" i="0" u="none" strike="noStrike" cap="none">
              <a:solidFill>
                <a:srgbClr val="F0F0F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61"/>
          <p:cNvSpPr txBox="1"/>
          <p:nvPr/>
        </p:nvSpPr>
        <p:spPr>
          <a:xfrm>
            <a:off x="674656" y="628312"/>
            <a:ext cx="538797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key tools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61"/>
          <p:cNvSpPr txBox="1"/>
          <p:nvPr/>
        </p:nvSpPr>
        <p:spPr>
          <a:xfrm>
            <a:off x="2176167" y="2163577"/>
            <a:ext cx="1775583" cy="149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 practical step-by-step guide to help SMEs reduce emissions across their business – from operations to supply chain to messaging.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61"/>
          <p:cNvSpPr txBox="1"/>
          <p:nvPr/>
        </p:nvSpPr>
        <p:spPr>
          <a:xfrm>
            <a:off x="2171186" y="1919885"/>
            <a:ext cx="2100369" cy="292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CLIMATE FIT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61"/>
          <p:cNvSpPr txBox="1"/>
          <p:nvPr/>
        </p:nvSpPr>
        <p:spPr>
          <a:xfrm>
            <a:off x="2179948" y="4444115"/>
            <a:ext cx="1771802" cy="1092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Library of practical tools and resources curated by the Net Zero team at Oxford University.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61"/>
          <p:cNvSpPr txBox="1"/>
          <p:nvPr/>
        </p:nvSpPr>
        <p:spPr>
          <a:xfrm>
            <a:off x="2175336" y="4150628"/>
            <a:ext cx="1771803" cy="292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OTHER TOOLS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61"/>
          <p:cNvSpPr txBox="1"/>
          <p:nvPr/>
        </p:nvSpPr>
        <p:spPr>
          <a:xfrm>
            <a:off x="674656" y="1178502"/>
            <a:ext cx="781784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288086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Accessing free tools on education, measurement and reporting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61"/>
          <p:cNvSpPr txBox="1"/>
          <p:nvPr/>
        </p:nvSpPr>
        <p:spPr>
          <a:xfrm>
            <a:off x="6168677" y="2340353"/>
            <a:ext cx="1775583" cy="1092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Assesses SMEs’ Scope 1, 2 and 3 emissions following the Greenhouse Gas Protocol.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61"/>
          <p:cNvSpPr txBox="1"/>
          <p:nvPr/>
        </p:nvSpPr>
        <p:spPr>
          <a:xfrm>
            <a:off x="6167634" y="1913986"/>
            <a:ext cx="1891554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BUSINESS CARBON CALCULATOR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61"/>
          <p:cNvSpPr txBox="1"/>
          <p:nvPr/>
        </p:nvSpPr>
        <p:spPr>
          <a:xfrm>
            <a:off x="6167629" y="4458906"/>
            <a:ext cx="2130337" cy="89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Enables SMEs to report GHG emissions, climate actions, and impact of emission reductions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61"/>
          <p:cNvSpPr txBox="1"/>
          <p:nvPr/>
        </p:nvSpPr>
        <p:spPr>
          <a:xfrm>
            <a:off x="6167634" y="4158912"/>
            <a:ext cx="1962213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REPORTING TOOL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6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r="-469"/>
          <a:stretch/>
        </p:blipFill>
        <p:spPr>
          <a:xfrm>
            <a:off x="633887" y="3093354"/>
            <a:ext cx="692968" cy="339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61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4358" y="3068623"/>
            <a:ext cx="690437" cy="381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6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27133" y="5378406"/>
            <a:ext cx="336414" cy="347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6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714431" y="5351222"/>
            <a:ext cx="352059" cy="34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6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06934" y="5378406"/>
            <a:ext cx="644699" cy="344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6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506709" y="5580749"/>
            <a:ext cx="690437" cy="266613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320" name="Google Shape;320;p6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506709" y="5965297"/>
            <a:ext cx="1121916" cy="190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61" descr="Shape&#10;&#10;Description automatically generated with medium confidence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484561" y="3129816"/>
            <a:ext cx="775764" cy="137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6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5381342" y="3148179"/>
            <a:ext cx="640468" cy="347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61" descr="Logo, company name&#10;&#10;Description automatically generated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456764" y="3332124"/>
            <a:ext cx="803561" cy="178233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61"/>
          <p:cNvSpPr txBox="1"/>
          <p:nvPr/>
        </p:nvSpPr>
        <p:spPr>
          <a:xfrm>
            <a:off x="9381883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SMEClimateHub.org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115B5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61"/>
          <p:cNvSpPr txBox="1"/>
          <p:nvPr/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115B5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115B5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6" name="Google Shape;326;p61"/>
          <p:cNvPicPr preferRelativeResize="0"/>
          <p:nvPr/>
        </p:nvPicPr>
        <p:blipFill rotWithShape="1">
          <a:blip r:embed="rId15">
            <a:alphaModFix/>
          </a:blip>
          <a:srcRect t="271" r="53" b="-1"/>
          <a:stretch/>
        </p:blipFill>
        <p:spPr>
          <a:xfrm>
            <a:off x="9795791" y="264720"/>
            <a:ext cx="2063020" cy="2012843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61"/>
          <p:cNvSpPr txBox="1"/>
          <p:nvPr/>
        </p:nvSpPr>
        <p:spPr>
          <a:xfrm>
            <a:off x="10243205" y="4581961"/>
            <a:ext cx="2060934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Action-specific 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Modules.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61"/>
          <p:cNvSpPr txBox="1"/>
          <p:nvPr/>
        </p:nvSpPr>
        <p:spPr>
          <a:xfrm>
            <a:off x="10243206" y="4241087"/>
            <a:ext cx="2060934" cy="308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COMING SOON!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6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561168" y="5528040"/>
            <a:ext cx="1121915" cy="190067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61"/>
          <p:cNvSpPr txBox="1"/>
          <p:nvPr/>
        </p:nvSpPr>
        <p:spPr>
          <a:xfrm>
            <a:off x="9820834" y="2407150"/>
            <a:ext cx="2101756" cy="1092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Explains and improves access to financial support for SMEs working to reduce their carbon emissions</a:t>
            </a:r>
            <a:r>
              <a:rPr kumimoji="0" lang="en-US" sz="13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.</a:t>
            </a:r>
            <a:endParaRPr kumimoji="0" sz="13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61"/>
          <p:cNvSpPr txBox="1"/>
          <p:nvPr/>
        </p:nvSpPr>
        <p:spPr>
          <a:xfrm>
            <a:off x="9816638" y="1913986"/>
            <a:ext cx="205562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FINANCIAL SUPPORT GUIDE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2" name="Google Shape;332;p61"/>
          <p:cNvGrpSpPr/>
          <p:nvPr/>
        </p:nvGrpSpPr>
        <p:grpSpPr>
          <a:xfrm>
            <a:off x="8561168" y="4256373"/>
            <a:ext cx="1634936" cy="1094603"/>
            <a:chOff x="8382769" y="1755026"/>
            <a:chExt cx="1918536" cy="1284475"/>
          </a:xfrm>
        </p:grpSpPr>
        <p:pic>
          <p:nvPicPr>
            <p:cNvPr id="333" name="Google Shape;333;p61"/>
            <p:cNvPicPr preferRelativeResize="0"/>
            <p:nvPr/>
          </p:nvPicPr>
          <p:blipFill rotWithShape="1">
            <a:blip r:embed="rId16">
              <a:alphaModFix/>
            </a:blip>
            <a:srcRect l="-18592" t="-18666" r="-18594" b="-18666"/>
            <a:stretch/>
          </p:blipFill>
          <p:spPr>
            <a:xfrm>
              <a:off x="8382769" y="1758171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pic>
          <p:nvPicPr>
            <p:cNvPr id="334" name="Google Shape;334;p61"/>
            <p:cNvPicPr preferRelativeResize="0"/>
            <p:nvPr/>
          </p:nvPicPr>
          <p:blipFill rotWithShape="1">
            <a:blip r:embed="rId17">
              <a:alphaModFix/>
            </a:blip>
            <a:srcRect l="-36142" t="-29205" r="-22269" b="-29205"/>
            <a:stretch/>
          </p:blipFill>
          <p:spPr>
            <a:xfrm>
              <a:off x="9021763" y="1755026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pic>
          <p:nvPicPr>
            <p:cNvPr id="335" name="Google Shape;335;p61"/>
            <p:cNvPicPr preferRelativeResize="0"/>
            <p:nvPr/>
          </p:nvPicPr>
          <p:blipFill rotWithShape="1">
            <a:blip r:embed="rId18">
              <a:alphaModFix/>
            </a:blip>
            <a:srcRect l="-34011" t="-34011" r="-34011" b="-34011"/>
            <a:stretch/>
          </p:blipFill>
          <p:spPr>
            <a:xfrm>
              <a:off x="9658787" y="1755026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pic>
          <p:nvPicPr>
            <p:cNvPr id="336" name="Google Shape;336;p61"/>
            <p:cNvPicPr preferRelativeResize="0"/>
            <p:nvPr/>
          </p:nvPicPr>
          <p:blipFill rotWithShape="1">
            <a:blip r:embed="rId19">
              <a:alphaModFix/>
            </a:blip>
            <a:srcRect l="-23137" t="-19260" r="-23136" b="-27170"/>
            <a:stretch/>
          </p:blipFill>
          <p:spPr>
            <a:xfrm>
              <a:off x="8382769" y="2392332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pic>
          <p:nvPicPr>
            <p:cNvPr id="337" name="Google Shape;337;p61"/>
            <p:cNvPicPr preferRelativeResize="0"/>
            <p:nvPr/>
          </p:nvPicPr>
          <p:blipFill rotWithShape="1">
            <a:blip r:embed="rId20">
              <a:alphaModFix/>
            </a:blip>
            <a:srcRect l="-3618" t="-4722" r="-5710" b="-4722"/>
            <a:stretch/>
          </p:blipFill>
          <p:spPr>
            <a:xfrm>
              <a:off x="9020235" y="2391167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sp>
          <p:nvSpPr>
            <p:cNvPr id="338" name="Google Shape;338;p61"/>
            <p:cNvSpPr/>
            <p:nvPr/>
          </p:nvSpPr>
          <p:spPr>
            <a:xfrm>
              <a:off x="9661225" y="2388150"/>
              <a:ext cx="640080" cy="6400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39" name="Google Shape;339;p61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9656173" y="2399421"/>
              <a:ext cx="640080" cy="64008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40" name="Google Shape;340;p61" descr="A picture containing text, vector graphics&#10;&#10;Description automatically generated"/>
          <p:cNvPicPr preferRelativeResize="0">
            <a:picLocks noGrp="1"/>
          </p:cNvPicPr>
          <p:nvPr>
            <p:ph type="pic" idx="2"/>
          </p:nvPr>
        </p:nvPicPr>
        <p:blipFill rotWithShape="1">
          <a:blip r:embed="rId22">
            <a:alphaModFix/>
          </a:blip>
          <a:srcRect/>
          <a:stretch/>
        </p:blipFill>
        <p:spPr>
          <a:xfrm>
            <a:off x="640394" y="1980505"/>
            <a:ext cx="1478600" cy="941922"/>
          </a:xfrm>
          <a:prstGeom prst="rect">
            <a:avLst/>
          </a:prstGeom>
          <a:blipFill rotWithShape="1">
            <a:blip r:embed="rId23">
              <a:alphaModFix/>
            </a:blip>
            <a:tile tx="0" ty="0" sx="100000" sy="100000" flip="none" algn="tl"/>
          </a:blipFill>
          <a:ln>
            <a:noFill/>
          </a:ln>
          <a:effectLst>
            <a:outerShdw blurRad="215835" dist="127000" dir="2700000" algn="ctr" rotWithShape="0">
              <a:srgbClr val="000000">
                <a:alpha val="20000"/>
              </a:srgbClr>
            </a:outerShdw>
          </a:effectLst>
        </p:spPr>
      </p:pic>
      <p:pic>
        <p:nvPicPr>
          <p:cNvPr id="341" name="Google Shape;341;p61" descr="Graphical user interface, application, website, Teams&#10;&#10;Description automatically generated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4475589" y="1954326"/>
            <a:ext cx="1676940" cy="1139028"/>
          </a:xfrm>
          <a:prstGeom prst="rect">
            <a:avLst/>
          </a:prstGeom>
          <a:noFill/>
          <a:ln>
            <a:noFill/>
          </a:ln>
          <a:effectLst>
            <a:outerShdw blurRad="203200" dist="127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342" name="Google Shape;342;p61" descr="Graphical user interface, website&#10;&#10;Description automatically generated"/>
          <p:cNvPicPr preferRelativeResize="0">
            <a:picLocks noGrp="1"/>
          </p:cNvPicPr>
          <p:nvPr>
            <p:ph type="pic" idx="3"/>
          </p:nvPr>
        </p:nvPicPr>
        <p:blipFill rotWithShape="1">
          <a:blip r:embed="rId25">
            <a:alphaModFix/>
          </a:blip>
          <a:srcRect/>
          <a:stretch/>
        </p:blipFill>
        <p:spPr>
          <a:xfrm>
            <a:off x="633887" y="4179254"/>
            <a:ext cx="1478601" cy="1075360"/>
          </a:xfrm>
          <a:prstGeom prst="rect">
            <a:avLst/>
          </a:prstGeom>
          <a:blipFill rotWithShape="1">
            <a:blip r:embed="rId23">
              <a:alphaModFix/>
            </a:blip>
            <a:tile tx="0" ty="0" sx="100000" sy="100000" flip="none" algn="tl"/>
          </a:blipFill>
          <a:ln>
            <a:noFill/>
          </a:ln>
          <a:effectLst>
            <a:outerShdw blurRad="215835" dist="127000" dir="2700000" algn="ctr" rotWithShape="0">
              <a:srgbClr val="000000">
                <a:alpha val="20000"/>
              </a:srgbClr>
            </a:outerShdw>
          </a:effectLst>
        </p:spPr>
      </p:pic>
      <p:pic>
        <p:nvPicPr>
          <p:cNvPr id="343" name="Google Shape;343;p61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4506709" y="4160970"/>
            <a:ext cx="1541966" cy="1320758"/>
          </a:xfrm>
          <a:prstGeom prst="rect">
            <a:avLst/>
          </a:prstGeom>
          <a:noFill/>
          <a:ln>
            <a:noFill/>
          </a:ln>
          <a:effectLst>
            <a:outerShdw blurRad="203200" dist="127000" dir="2700000" algn="tl" rotWithShape="0">
              <a:srgbClr val="000000">
                <a:alpha val="20000"/>
              </a:srgbClr>
            </a:outerShdw>
          </a:effectLst>
        </p:spPr>
      </p:pic>
      <p:grpSp>
        <p:nvGrpSpPr>
          <p:cNvPr id="344" name="Google Shape;344;p61"/>
          <p:cNvGrpSpPr/>
          <p:nvPr/>
        </p:nvGrpSpPr>
        <p:grpSpPr>
          <a:xfrm>
            <a:off x="8492632" y="1927553"/>
            <a:ext cx="1263270" cy="1426173"/>
            <a:chOff x="8666369" y="4063239"/>
            <a:chExt cx="1608368" cy="1815773"/>
          </a:xfrm>
        </p:grpSpPr>
        <p:pic>
          <p:nvPicPr>
            <p:cNvPr id="345" name="Google Shape;345;p61" descr="Storytelling outline"/>
            <p:cNvPicPr preferRelativeResize="0"/>
            <p:nvPr/>
          </p:nvPicPr>
          <p:blipFill rotWithShape="1">
            <a:blip r:embed="rId27">
              <a:alphaModFix/>
            </a:blip>
            <a:srcRect/>
            <a:stretch/>
          </p:blipFill>
          <p:spPr>
            <a:xfrm>
              <a:off x="8666369" y="4520530"/>
              <a:ext cx="1553672" cy="1358482"/>
            </a:xfrm>
            <a:prstGeom prst="rect">
              <a:avLst/>
            </a:prstGeom>
            <a:noFill/>
            <a:ln>
              <a:noFill/>
            </a:ln>
            <a:effectLst>
              <a:outerShdw blurRad="203200" dist="127000" dir="2700000" algn="tl" rotWithShape="0">
                <a:srgbClr val="000000">
                  <a:alpha val="20000"/>
                </a:srgbClr>
              </a:outerShdw>
            </a:effectLst>
          </p:spPr>
        </p:pic>
        <p:sp>
          <p:nvSpPr>
            <p:cNvPr id="346" name="Google Shape;346;p61"/>
            <p:cNvSpPr/>
            <p:nvPr/>
          </p:nvSpPr>
          <p:spPr>
            <a:xfrm>
              <a:off x="8666369" y="4425326"/>
              <a:ext cx="1608368" cy="61286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61"/>
            <p:cNvSpPr/>
            <p:nvPr/>
          </p:nvSpPr>
          <p:spPr>
            <a:xfrm>
              <a:off x="9327063" y="4472884"/>
              <a:ext cx="246323" cy="612861"/>
            </a:xfrm>
            <a:prstGeom prst="rect">
              <a:avLst/>
            </a:prstGeom>
            <a:solidFill>
              <a:schemeClr val="lt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48" name="Google Shape;348;p61" descr="Graphical user interface, text&#10;&#10;Description automatically generated"/>
            <p:cNvPicPr preferRelativeResize="0"/>
            <p:nvPr/>
          </p:nvPicPr>
          <p:blipFill rotWithShape="1">
            <a:blip r:embed="rId28">
              <a:alphaModFix/>
            </a:blip>
            <a:srcRect l="40271" t="761" r="39583" b="62623"/>
            <a:stretch/>
          </p:blipFill>
          <p:spPr>
            <a:xfrm>
              <a:off x="9214855" y="4063239"/>
              <a:ext cx="456679" cy="4872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9" name="Google Shape;349;p61" descr="Graphical user interface, text, application&#10;&#10;Description automatically generated"/>
            <p:cNvPicPr preferRelativeResize="0"/>
            <p:nvPr/>
          </p:nvPicPr>
          <p:blipFill rotWithShape="1">
            <a:blip r:embed="rId29">
              <a:alphaModFix/>
            </a:blip>
            <a:srcRect l="38956" r="37901" b="71945"/>
            <a:stretch/>
          </p:blipFill>
          <p:spPr>
            <a:xfrm>
              <a:off x="9137323" y="4535433"/>
              <a:ext cx="640080" cy="5173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0" name="Google Shape;350;p61" descr="Text&#10;&#10;Description automatically generated with medium confidence"/>
            <p:cNvPicPr preferRelativeResize="0"/>
            <p:nvPr/>
          </p:nvPicPr>
          <p:blipFill rotWithShape="1">
            <a:blip r:embed="rId30">
              <a:alphaModFix/>
            </a:blip>
            <a:srcRect l="41578" t="2087" r="38628" b="46449"/>
            <a:stretch/>
          </p:blipFill>
          <p:spPr>
            <a:xfrm>
              <a:off x="8699620" y="4344579"/>
              <a:ext cx="502425" cy="5363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1" name="Google Shape;351;p61" descr="Icon&#10;&#10;Description automatically generated with medium confidence"/>
            <p:cNvPicPr preferRelativeResize="0"/>
            <p:nvPr/>
          </p:nvPicPr>
          <p:blipFill rotWithShape="1">
            <a:blip r:embed="rId31">
              <a:alphaModFix/>
            </a:blip>
            <a:srcRect l="19716" r="11990" b="43080"/>
            <a:stretch/>
          </p:blipFill>
          <p:spPr>
            <a:xfrm>
              <a:off x="9673549" y="4344580"/>
              <a:ext cx="544477" cy="53631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52" name="Google Shape;352;p61" descr="Shape&#10;&#10;Description automatically generated with medium confidence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255839" y="5710233"/>
            <a:ext cx="775764" cy="137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6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r="-469"/>
          <a:stretch/>
        </p:blipFill>
        <p:spPr>
          <a:xfrm>
            <a:off x="8492502" y="3458055"/>
            <a:ext cx="692968" cy="339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61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32973" y="3433324"/>
            <a:ext cx="690437" cy="381127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61"/>
          <p:cNvSpPr txBox="1"/>
          <p:nvPr/>
        </p:nvSpPr>
        <p:spPr>
          <a:xfrm>
            <a:off x="18023946" y="7127114"/>
            <a:ext cx="2101756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Enables SMEs to report GHG emissions, climate actions, and impact of emission reductions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631</Words>
  <Application>Microsoft Office PowerPoint</Application>
  <PresentationFormat>Widescreen</PresentationFormat>
  <Paragraphs>103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.Lucida Grande UI Regular</vt:lpstr>
      <vt:lpstr>Arial</vt:lpstr>
      <vt:lpstr>Calibri</vt:lpstr>
      <vt:lpstr>Calibri Light</vt:lpstr>
      <vt:lpstr>Sofia</vt:lpstr>
      <vt:lpstr>Trebuchet MS</vt:lpstr>
      <vt:lpstr>Wingdings</vt:lpstr>
      <vt:lpstr>Office Theme</vt:lpstr>
      <vt:lpstr>PowerPoint Presentation</vt:lpstr>
      <vt:lpstr>Bookchain: climate action IN supply chains</vt:lpstr>
      <vt:lpstr>WHO WE ARE  WE Galvanize Global business into climate leadership</vt:lpstr>
      <vt:lpstr>MOVING Business to halve emissions by 2030</vt:lpstr>
      <vt:lpstr>Corporate CLIMATE LEADERSHIP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Wilkins</dc:creator>
  <cp:lastModifiedBy>Emma Wilkins</cp:lastModifiedBy>
  <cp:revision>1</cp:revision>
  <dcterms:created xsi:type="dcterms:W3CDTF">2023-07-13T11:32:25Z</dcterms:created>
  <dcterms:modified xsi:type="dcterms:W3CDTF">2023-07-13T11:33:46Z</dcterms:modified>
</cp:coreProperties>
</file>