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1" r:id="rId25"/>
    <p:sldId id="280"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115" y="2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B23940-BC44-436A-BBB0-72E8C87F6CBB}" type="datetimeFigureOut">
              <a:rPr lang="en-GB" smtClean="0"/>
              <a:t>13/07/2023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918F18-A8C5-4661-AF90-2C5C65DAF78D}" type="slidenum">
              <a:rPr lang="en-GB" smtClean="0"/>
              <a:t>‹#›</a:t>
            </a:fld>
            <a:endParaRPr lang="en-GB"/>
          </a:p>
        </p:txBody>
      </p:sp>
    </p:spTree>
    <p:extLst>
      <p:ext uri="{BB962C8B-B14F-4D97-AF65-F5344CB8AC3E}">
        <p14:creationId xmlns:p14="http://schemas.microsoft.com/office/powerpoint/2010/main" val="9788685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FM</a:t>
            </a:r>
          </a:p>
        </p:txBody>
      </p:sp>
      <p:sp>
        <p:nvSpPr>
          <p:cNvPr id="4" name="Slide Number Placeholder 3"/>
          <p:cNvSpPr>
            <a:spLocks noGrp="1"/>
          </p:cNvSpPr>
          <p:nvPr>
            <p:ph type="sldNum" sz="quarter" idx="5"/>
          </p:nvPr>
        </p:nvSpPr>
        <p:spPr/>
        <p:txBody>
          <a:bodyPr/>
          <a:lstStyle/>
          <a:p>
            <a:fld id="{A983EE0D-B1D9-6D4B-BDFB-30BDCD5E4CE7}" type="slidenum">
              <a:rPr lang="en-US" smtClean="0"/>
              <a:t>1</a:t>
            </a:fld>
            <a:endParaRPr lang="en-US"/>
          </a:p>
        </p:txBody>
      </p:sp>
    </p:spTree>
    <p:extLst>
      <p:ext uri="{BB962C8B-B14F-4D97-AF65-F5344CB8AC3E}">
        <p14:creationId xmlns:p14="http://schemas.microsoft.com/office/powerpoint/2010/main" val="22941162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983EE0D-B1D9-6D4B-BDFB-30BDCD5E4CE7}" type="slidenum">
              <a:rPr lang="en-US" smtClean="0"/>
              <a:t>2</a:t>
            </a:fld>
            <a:endParaRPr lang="en-US"/>
          </a:p>
        </p:txBody>
      </p:sp>
    </p:spTree>
    <p:extLst>
      <p:ext uri="{BB962C8B-B14F-4D97-AF65-F5344CB8AC3E}">
        <p14:creationId xmlns:p14="http://schemas.microsoft.com/office/powerpoint/2010/main" val="16937831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FM</a:t>
            </a:r>
          </a:p>
          <a:p>
            <a:endParaRPr lang="en-US"/>
          </a:p>
          <a:p>
            <a:r>
              <a:rPr lang="en-US"/>
              <a:t>FM &amp; ZM to introduce ourselves</a:t>
            </a:r>
          </a:p>
        </p:txBody>
      </p:sp>
      <p:sp>
        <p:nvSpPr>
          <p:cNvPr id="4" name="Slide Number Placeholder 3"/>
          <p:cNvSpPr>
            <a:spLocks noGrp="1"/>
          </p:cNvSpPr>
          <p:nvPr>
            <p:ph type="sldNum" sz="quarter" idx="5"/>
          </p:nvPr>
        </p:nvSpPr>
        <p:spPr/>
        <p:txBody>
          <a:bodyPr/>
          <a:lstStyle/>
          <a:p>
            <a:fld id="{A983EE0D-B1D9-6D4B-BDFB-30BDCD5E4CE7}" type="slidenum">
              <a:rPr lang="en-US" smtClean="0"/>
              <a:t>3</a:t>
            </a:fld>
            <a:endParaRPr lang="en-US"/>
          </a:p>
        </p:txBody>
      </p:sp>
    </p:spTree>
    <p:extLst>
      <p:ext uri="{BB962C8B-B14F-4D97-AF65-F5344CB8AC3E}">
        <p14:creationId xmlns:p14="http://schemas.microsoft.com/office/powerpoint/2010/main" val="27946601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Z</a:t>
            </a:r>
          </a:p>
        </p:txBody>
      </p:sp>
      <p:sp>
        <p:nvSpPr>
          <p:cNvPr id="4" name="Slide Number Placeholder 3"/>
          <p:cNvSpPr>
            <a:spLocks noGrp="1"/>
          </p:cNvSpPr>
          <p:nvPr>
            <p:ph type="sldNum" sz="quarter" idx="5"/>
          </p:nvPr>
        </p:nvSpPr>
        <p:spPr/>
        <p:txBody>
          <a:bodyPr/>
          <a:lstStyle/>
          <a:p>
            <a:fld id="{A983EE0D-B1D9-6D4B-BDFB-30BDCD5E4CE7}" type="slidenum">
              <a:rPr lang="en-US" smtClean="0"/>
              <a:t>4</a:t>
            </a:fld>
            <a:endParaRPr lang="en-US"/>
          </a:p>
        </p:txBody>
      </p:sp>
    </p:spTree>
    <p:extLst>
      <p:ext uri="{BB962C8B-B14F-4D97-AF65-F5344CB8AC3E}">
        <p14:creationId xmlns:p14="http://schemas.microsoft.com/office/powerpoint/2010/main" val="327244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Z</a:t>
            </a:r>
          </a:p>
          <a:p>
            <a:r>
              <a:rPr lang="en-US"/>
              <a:t>Let’s look at what this can look like </a:t>
            </a:r>
          </a:p>
          <a:p>
            <a:endParaRPr lang="en-US"/>
          </a:p>
          <a:p>
            <a:r>
              <a:rPr lang="en-US"/>
              <a:t>Businesses are the engine of job creation + economic prosperity, but business activity can also impact people negatively </a:t>
            </a:r>
          </a:p>
          <a:p>
            <a:endParaRPr lang="en-US"/>
          </a:p>
          <a:p>
            <a:r>
              <a:rPr lang="en-US" u="sng"/>
              <a:t>Small sample of impacts as example: </a:t>
            </a:r>
          </a:p>
          <a:p>
            <a:pPr marL="171450" indent="-171450">
              <a:buFont typeface="Arial" panose="020B0604020202020204" pitchFamily="34" charset="0"/>
              <a:buChar char="•"/>
            </a:pPr>
            <a:r>
              <a:rPr lang="en-US"/>
              <a:t>Protests over poor working conditions and violent repression leading to loss of life</a:t>
            </a:r>
          </a:p>
          <a:p>
            <a:pPr marL="171450" indent="-171450">
              <a:buFont typeface="Arial" panose="020B0604020202020204" pitchFamily="34" charset="0"/>
              <a:buChar char="•"/>
            </a:pPr>
            <a:r>
              <a:rPr lang="en-US"/>
              <a:t>Poor H&amp;S practices at meat processing factories -&gt; Covid hotspots, further endangering the health of workers and communities more broadly</a:t>
            </a:r>
          </a:p>
          <a:p>
            <a:pPr marL="171450" indent="-171450">
              <a:buFont typeface="Arial" panose="020B0604020202020204" pitchFamily="34" charset="0"/>
              <a:buChar char="•"/>
            </a:pPr>
            <a:r>
              <a:rPr lang="en-US"/>
              <a:t>Role of social media in sparking violent conflict and genocide, or testing the limits of democracy in other contexts</a:t>
            </a:r>
          </a:p>
          <a:p>
            <a:pPr marL="171450" indent="-171450">
              <a:buFont typeface="Arial" panose="020B0604020202020204" pitchFamily="34" charset="0"/>
              <a:buChar char="•"/>
            </a:pPr>
            <a:r>
              <a:rPr lang="en-US"/>
              <a:t>Abuse and abandonment of seafarers on ships</a:t>
            </a:r>
          </a:p>
          <a:p>
            <a:pPr marL="171450" indent="-171450">
              <a:buFont typeface="Arial" panose="020B0604020202020204" pitchFamily="34" charset="0"/>
              <a:buChar char="•"/>
            </a:pPr>
            <a:r>
              <a:rPr lang="en-US"/>
              <a:t>Land grabs in the Amazon region</a:t>
            </a:r>
          </a:p>
          <a:p>
            <a:pPr marL="171450" indent="-171450">
              <a:buFont typeface="Arial" panose="020B0604020202020204" pitchFamily="34" charset="0"/>
              <a:buChar char="•"/>
            </a:pPr>
            <a:r>
              <a:rPr lang="en-US"/>
              <a:t>Forced labor in Xinjiang being linked to virtually almost every industry from cars, to textiles, food and anything in between</a:t>
            </a:r>
          </a:p>
          <a:p>
            <a:pPr marL="171450" indent="-171450">
              <a:buFont typeface="Arial" panose="020B0604020202020204" pitchFamily="34" charset="0"/>
              <a:buChar char="•"/>
            </a:pPr>
            <a:endParaRPr lang="en-US"/>
          </a:p>
          <a:p>
            <a:pPr marL="171450" indent="-171450">
              <a:buFont typeface="Arial" panose="020B0604020202020204" pitchFamily="34" charset="0"/>
              <a:buChar char="•"/>
            </a:pPr>
            <a:endParaRPr lang="en-US"/>
          </a:p>
          <a:p>
            <a:endParaRPr lang="en-US"/>
          </a:p>
          <a:p>
            <a:endParaRPr lang="en-US"/>
          </a:p>
          <a:p>
            <a:endParaRPr lang="en-US"/>
          </a:p>
          <a:p>
            <a:endParaRPr lang="en-US"/>
          </a:p>
        </p:txBody>
      </p:sp>
      <p:sp>
        <p:nvSpPr>
          <p:cNvPr id="4" name="Slide Number Placeholder 3"/>
          <p:cNvSpPr>
            <a:spLocks noGrp="1"/>
          </p:cNvSpPr>
          <p:nvPr>
            <p:ph type="sldNum" sz="quarter" idx="5"/>
          </p:nvPr>
        </p:nvSpPr>
        <p:spPr/>
        <p:txBody>
          <a:bodyPr/>
          <a:lstStyle/>
          <a:p>
            <a:fld id="{A983EE0D-B1D9-6D4B-BDFB-30BDCD5E4CE7}" type="slidenum">
              <a:rPr lang="en-US" smtClean="0"/>
              <a:t>5</a:t>
            </a:fld>
            <a:endParaRPr lang="en-US"/>
          </a:p>
        </p:txBody>
      </p:sp>
    </p:spTree>
    <p:extLst>
      <p:ext uri="{BB962C8B-B14F-4D97-AF65-F5344CB8AC3E}">
        <p14:creationId xmlns:p14="http://schemas.microsoft.com/office/powerpoint/2010/main" val="15282121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a:solidFill>
                  <a:schemeClr val="tx1"/>
                </a:solidFill>
                <a:effectLst/>
                <a:latin typeface="+mn-lt"/>
                <a:ea typeface="+mn-ea"/>
                <a:cs typeface="+mn-cs"/>
              </a:rPr>
              <a:t>F</a:t>
            </a:r>
          </a:p>
          <a:p>
            <a:endParaRPr lang="en-GB" sz="1200" b="1" kern="1200">
              <a:solidFill>
                <a:schemeClr val="tx1"/>
              </a:solidFill>
              <a:effectLst/>
              <a:latin typeface="+mn-lt"/>
              <a:ea typeface="+mn-ea"/>
              <a:cs typeface="+mn-cs"/>
            </a:endParaRPr>
          </a:p>
          <a:p>
            <a:r>
              <a:rPr lang="en-GB" sz="1200" b="1" kern="1200">
                <a:solidFill>
                  <a:schemeClr val="tx1"/>
                </a:solidFill>
                <a:effectLst/>
                <a:latin typeface="+mn-lt"/>
                <a:ea typeface="+mn-ea"/>
                <a:cs typeface="+mn-cs"/>
              </a:rPr>
              <a:t>Rapidly evolving legislation around the world on business &amp; human rights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effectLst/>
                <a:latin typeface="+mn-lt"/>
                <a:ea typeface="+mn-ea"/>
                <a:cs typeface="+mn-cs"/>
              </a:rPr>
              <a:t>White &amp; Case (law firm): </a:t>
            </a:r>
            <a:r>
              <a:rPr lang="en-GB" sz="1800">
                <a:effectLst/>
                <a:latin typeface="Arial" panose="020B0604020202020204" pitchFamily="34" charset="0"/>
                <a:ea typeface="Times New Roman" panose="02020603050405020304" pitchFamily="18" charset="0"/>
                <a:cs typeface="Times New Roman (Body CS)"/>
              </a:rPr>
              <a:t>60% of legislation on human rights in company supply chains has been passed in the last 5 years</a:t>
            </a:r>
            <a:r>
              <a:rPr lang="en-GB">
                <a:effectLst/>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effectLst/>
                <a:latin typeface="Helvetica Neue" panose="02000503000000020004" pitchFamily="2" charset="0"/>
              </a:rPr>
              <a:t>Broadly 3 types of legislation: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a:effectLst/>
                <a:latin typeface="Helvetica Neue" panose="02000503000000020004" pitchFamily="2" charset="0"/>
              </a:rPr>
              <a:t>Reporting requirements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a:effectLst/>
                <a:latin typeface="Helvetica Neue" panose="02000503000000020004" pitchFamily="2" charset="0"/>
              </a:rPr>
              <a:t>Comprehensive due diligence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a:effectLst/>
                <a:latin typeface="Helvetica Neue" panose="02000503000000020004" pitchFamily="2" charset="0"/>
              </a:rPr>
              <a:t>Forced labor import bans / product withdrawal</a:t>
            </a:r>
          </a:p>
          <a:p>
            <a:endParaRPr lang="en-GB" sz="1200" kern="1200">
              <a:solidFill>
                <a:schemeClr val="tx1"/>
              </a:solidFill>
              <a:effectLst/>
              <a:latin typeface="+mn-lt"/>
              <a:ea typeface="+mn-ea"/>
              <a:cs typeface="+mn-cs"/>
            </a:endParaRPr>
          </a:p>
          <a:p>
            <a:r>
              <a:rPr lang="en-GB" sz="1200" b="1" kern="1200">
                <a:solidFill>
                  <a:schemeClr val="tx1"/>
                </a:solidFill>
                <a:effectLst/>
                <a:latin typeface="+mn-lt"/>
                <a:ea typeface="+mn-ea"/>
                <a:cs typeface="+mn-cs"/>
              </a:rPr>
              <a:t>1) Legislation requiring reporting: </a:t>
            </a:r>
          </a:p>
          <a:p>
            <a:pPr marL="171450" indent="-171450">
              <a:buFont typeface="Arial" panose="020B0604020202020204" pitchFamily="34" charset="0"/>
              <a:buChar char="•"/>
            </a:pPr>
            <a:r>
              <a:rPr lang="en-GB" sz="1200" kern="1200">
                <a:solidFill>
                  <a:schemeClr val="tx1"/>
                </a:solidFill>
                <a:effectLst/>
                <a:latin typeface="+mn-lt"/>
                <a:ea typeface="+mn-ea"/>
                <a:cs typeface="+mn-cs"/>
              </a:rPr>
              <a:t>Modern Slavery Acts in UK and Australia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kern="1200">
                <a:solidFill>
                  <a:schemeClr val="tx1"/>
                </a:solidFill>
                <a:effectLst/>
                <a:latin typeface="+mn-lt"/>
                <a:ea typeface="+mn-ea"/>
                <a:cs typeface="+mn-cs"/>
              </a:rPr>
              <a:t>EU Corporate Sustainability Reporting Directive, requires reporting on ESG “double materiality”. CSRD has been adopted and comes into force 1 Jan 2024.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a:solidFill>
                <a:schemeClr val="tx1"/>
              </a:solidFill>
              <a:effectLst/>
              <a:latin typeface="+mn-lt"/>
              <a:ea typeface="+mn-ea"/>
              <a:cs typeface="+mn-cs"/>
            </a:endParaRPr>
          </a:p>
          <a:p>
            <a:r>
              <a:rPr lang="en-GB" sz="1200" b="1" kern="1200">
                <a:solidFill>
                  <a:schemeClr val="tx1"/>
                </a:solidFill>
                <a:effectLst/>
                <a:latin typeface="+mn-lt"/>
                <a:ea typeface="+mn-ea"/>
                <a:cs typeface="+mn-cs"/>
              </a:rPr>
              <a:t>2) Requirement to do human rights due diligence: </a:t>
            </a:r>
          </a:p>
          <a:p>
            <a:r>
              <a:rPr lang="en-GB" sz="1200" b="0" kern="1200">
                <a:solidFill>
                  <a:schemeClr val="tx1"/>
                </a:solidFill>
                <a:effectLst/>
                <a:latin typeface="+mn-lt"/>
                <a:ea typeface="+mn-ea"/>
                <a:cs typeface="+mn-cs"/>
              </a:rPr>
              <a:t>France, Germany, Norway</a:t>
            </a:r>
          </a:p>
          <a:p>
            <a:r>
              <a:rPr lang="en-GB" sz="1200" b="0" kern="1200">
                <a:solidFill>
                  <a:schemeClr val="tx1"/>
                </a:solidFill>
                <a:effectLst/>
                <a:latin typeface="+mn-lt"/>
                <a:ea typeface="+mn-ea"/>
                <a:cs typeface="+mn-cs"/>
              </a:rPr>
              <a:t>CSDDD</a:t>
            </a:r>
          </a:p>
          <a:p>
            <a:r>
              <a:rPr lang="en-GB" sz="1200" b="0" i="0" kern="1200">
                <a:solidFill>
                  <a:schemeClr val="tx1"/>
                </a:solidFill>
                <a:effectLst/>
                <a:latin typeface="+mn-lt"/>
                <a:ea typeface="+mn-ea"/>
                <a:cs typeface="+mn-cs"/>
              </a:rPr>
              <a:t>These laws reflect the concepts of the UN Guiding Principles – that is the responsibility of companies to do “due diligence” i.e. to take active steps to ensure that they are not connected to human rights abuses. </a:t>
            </a:r>
          </a:p>
          <a:p>
            <a:endParaRPr lang="en-GB" sz="1200" b="0" i="0" kern="1200">
              <a:solidFill>
                <a:schemeClr val="tx1"/>
              </a:solidFill>
              <a:effectLst/>
              <a:latin typeface="+mn-lt"/>
              <a:ea typeface="+mn-ea"/>
              <a:cs typeface="+mn-cs"/>
            </a:endParaRPr>
          </a:p>
          <a:p>
            <a:r>
              <a:rPr lang="en-GB" sz="1200" b="1" i="0" kern="1200">
                <a:solidFill>
                  <a:schemeClr val="tx1"/>
                </a:solidFill>
                <a:effectLst/>
                <a:latin typeface="+mn-lt"/>
                <a:ea typeface="+mn-ea"/>
                <a:cs typeface="+mn-cs"/>
              </a:rPr>
              <a:t>3) import controls:</a:t>
            </a:r>
          </a:p>
          <a:p>
            <a:r>
              <a:rPr lang="en-GB" sz="1200" b="1" i="0" kern="1200">
                <a:solidFill>
                  <a:schemeClr val="tx1"/>
                </a:solidFill>
                <a:effectLst/>
                <a:latin typeface="+mn-lt"/>
                <a:ea typeface="+mn-ea"/>
                <a:cs typeface="+mn-cs"/>
              </a:rPr>
              <a:t>- Forced labour </a:t>
            </a:r>
            <a:r>
              <a:rPr lang="en-GB" sz="1200" b="0" i="0" kern="1200">
                <a:solidFill>
                  <a:schemeClr val="tx1"/>
                </a:solidFill>
                <a:effectLst/>
                <a:latin typeface="+mn-lt"/>
                <a:ea typeface="+mn-ea"/>
                <a:cs typeface="+mn-cs"/>
              </a:rPr>
              <a:t>In the US, goods “tainted with forced labor” can be seized at the border by Customs and Border Protection, under the Tariff Act, and new legislation focused on Uyghur Forced Labor</a:t>
            </a:r>
          </a:p>
          <a:p>
            <a:pPr marL="171450" indent="-171450">
              <a:buFontTx/>
              <a:buChar char="-"/>
            </a:pPr>
            <a:r>
              <a:rPr lang="en-GB" sz="1200" b="0" i="0" kern="1200">
                <a:solidFill>
                  <a:schemeClr val="tx1"/>
                </a:solidFill>
                <a:effectLst/>
                <a:latin typeface="+mn-lt"/>
                <a:ea typeface="+mn-ea"/>
                <a:cs typeface="+mn-cs"/>
              </a:rPr>
              <a:t>Other similar controls being debated in EU &amp; Canada</a:t>
            </a:r>
          </a:p>
          <a:p>
            <a:pPr marL="171450" indent="-171450">
              <a:buFontTx/>
              <a:buChar char="-"/>
            </a:pPr>
            <a:r>
              <a:rPr lang="en-GB" sz="1200" b="0" i="0" kern="1200">
                <a:solidFill>
                  <a:schemeClr val="tx1"/>
                </a:solidFill>
                <a:effectLst/>
                <a:latin typeface="+mn-lt"/>
                <a:ea typeface="+mn-ea"/>
                <a:cs typeface="+mn-cs"/>
              </a:rPr>
              <a:t>EU Forestry regulation: products must be deforestation free to enter the EU market. Enviro &amp; Social due diligence required, including respect for LABOUR rights and Land rights (including respect for Indigenous people) </a:t>
            </a:r>
          </a:p>
          <a:p>
            <a:pPr marL="171450" indent="-171450">
              <a:buFontTx/>
              <a:buChar char="-"/>
            </a:pPr>
            <a:endParaRPr lang="en-GB">
              <a:effectLst/>
            </a:endParaRPr>
          </a:p>
          <a:p>
            <a:endParaRPr lang="en-GB" sz="1200" b="0" i="0" kern="120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A983EE0D-B1D9-6D4B-BDFB-30BDCD5E4CE7}" type="slidenum">
              <a:rPr lang="en-US" smtClean="0"/>
              <a:t>6</a:t>
            </a:fld>
            <a:endParaRPr lang="en-US"/>
          </a:p>
        </p:txBody>
      </p:sp>
    </p:spTree>
    <p:extLst>
      <p:ext uri="{BB962C8B-B14F-4D97-AF65-F5344CB8AC3E}">
        <p14:creationId xmlns:p14="http://schemas.microsoft.com/office/powerpoint/2010/main" val="23671675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F</a:t>
            </a:r>
          </a:p>
          <a:p>
            <a:r>
              <a:rPr lang="en-US"/>
              <a:t>Spell out the acronyms </a:t>
            </a:r>
          </a:p>
        </p:txBody>
      </p:sp>
      <p:sp>
        <p:nvSpPr>
          <p:cNvPr id="4" name="Slide Number Placeholder 3"/>
          <p:cNvSpPr>
            <a:spLocks noGrp="1"/>
          </p:cNvSpPr>
          <p:nvPr>
            <p:ph type="sldNum" sz="quarter" idx="5"/>
          </p:nvPr>
        </p:nvSpPr>
        <p:spPr/>
        <p:txBody>
          <a:bodyPr/>
          <a:lstStyle/>
          <a:p>
            <a:fld id="{A983EE0D-B1D9-6D4B-BDFB-30BDCD5E4CE7}" type="slidenum">
              <a:rPr lang="en-US" smtClean="0"/>
              <a:t>7</a:t>
            </a:fld>
            <a:endParaRPr lang="en-US"/>
          </a:p>
        </p:txBody>
      </p:sp>
    </p:spTree>
    <p:extLst>
      <p:ext uri="{BB962C8B-B14F-4D97-AF65-F5344CB8AC3E}">
        <p14:creationId xmlns:p14="http://schemas.microsoft.com/office/powerpoint/2010/main" val="41369671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a:solidFill>
                  <a:schemeClr val="tx1"/>
                </a:solidFill>
                <a:effectLst/>
                <a:latin typeface="+mn-lt"/>
                <a:ea typeface="+mn-ea"/>
                <a:cs typeface="+mn-cs"/>
              </a:rPr>
              <a:t>UNGPs as the north star to help companies respond to changing expectations on human rights from legislation, media, civil society, investors. </a:t>
            </a:r>
          </a:p>
          <a:p>
            <a:pPr lvl="0"/>
            <a:endParaRPr lang="en-US" sz="1200" kern="1200">
              <a:solidFill>
                <a:schemeClr val="tx1"/>
              </a:solidFill>
              <a:effectLst/>
              <a:latin typeface="+mn-lt"/>
              <a:ea typeface="+mn-ea"/>
              <a:cs typeface="+mn-cs"/>
            </a:endParaRPr>
          </a:p>
          <a:p>
            <a:pPr lvl="0"/>
            <a:r>
              <a:rPr lang="en-US" sz="1200" kern="1200">
                <a:solidFill>
                  <a:schemeClr val="tx1"/>
                </a:solidFill>
                <a:effectLst/>
                <a:latin typeface="+mn-lt"/>
                <a:ea typeface="+mn-ea"/>
                <a:cs typeface="+mn-cs"/>
              </a:rPr>
              <a:t>So, what are the UNGPs?</a:t>
            </a:r>
          </a:p>
          <a:p>
            <a:pPr marL="171450" lvl="0" indent="-171450">
              <a:buFont typeface="Arial" panose="020B0604020202020204" pitchFamily="34" charset="0"/>
              <a:buChar char="•"/>
            </a:pPr>
            <a:r>
              <a:rPr lang="en-US" sz="1200" kern="1200">
                <a:solidFill>
                  <a:schemeClr val="tx1"/>
                </a:solidFill>
                <a:effectLst/>
                <a:latin typeface="+mn-lt"/>
                <a:ea typeface="+mn-ea"/>
                <a:cs typeface="+mn-cs"/>
              </a:rPr>
              <a:t>They are the authoritative framework on how businesses need to deal with human rights</a:t>
            </a:r>
          </a:p>
          <a:p>
            <a:pPr marL="171450" lvl="0" indent="-171450">
              <a:buFont typeface="Arial" panose="020B0604020202020204" pitchFamily="34" charset="0"/>
              <a:buChar char="•"/>
            </a:pPr>
            <a:r>
              <a:rPr lang="en-US" sz="1200" kern="1200">
                <a:solidFill>
                  <a:schemeClr val="tx1"/>
                </a:solidFill>
                <a:effectLst/>
                <a:latin typeface="+mn-lt"/>
                <a:ea typeface="+mn-ea"/>
                <a:cs typeface="+mn-cs"/>
              </a:rPr>
              <a:t>They were endorsed by the United Nations in 2011. </a:t>
            </a:r>
          </a:p>
          <a:p>
            <a:pPr marL="171450" lvl="0" indent="-171450">
              <a:buFont typeface="Arial" panose="020B0604020202020204" pitchFamily="34" charset="0"/>
              <a:buChar char="•"/>
            </a:pPr>
            <a:r>
              <a:rPr lang="en-US" sz="1200" kern="1200">
                <a:solidFill>
                  <a:schemeClr val="tx1"/>
                </a:solidFill>
                <a:effectLst/>
                <a:latin typeface="+mn-lt"/>
                <a:ea typeface="+mn-ea"/>
                <a:cs typeface="+mn-cs"/>
              </a:rPr>
              <a:t>They apply to all types of businesses across all industries</a:t>
            </a:r>
          </a:p>
          <a:p>
            <a:pPr marL="171450" lvl="0" indent="-171450">
              <a:buFont typeface="Arial" panose="020B0604020202020204" pitchFamily="34" charset="0"/>
              <a:buChar char="•"/>
            </a:pPr>
            <a:r>
              <a:rPr lang="en-US" sz="1200" kern="1200">
                <a:solidFill>
                  <a:schemeClr val="tx1"/>
                </a:solidFill>
                <a:effectLst/>
                <a:latin typeface="+mn-lt"/>
                <a:ea typeface="+mn-ea"/>
                <a:cs typeface="+mn-cs"/>
              </a:rPr>
              <a:t>They don’t “create” human rights, but give us a common language for understanding what states and businesses need to do.</a:t>
            </a:r>
          </a:p>
          <a:p>
            <a:pPr marL="171450" lvl="0" indent="-171450">
              <a:buFont typeface="Arial" panose="020B0604020202020204" pitchFamily="34" charset="0"/>
              <a:buChar char="•"/>
            </a:pPr>
            <a:r>
              <a:rPr lang="en-US" sz="1200" kern="1200">
                <a:solidFill>
                  <a:schemeClr val="tx1"/>
                </a:solidFill>
                <a:effectLst/>
                <a:latin typeface="+mn-lt"/>
                <a:ea typeface="+mn-ea"/>
                <a:cs typeface="+mn-cs"/>
              </a:rPr>
              <a:t>They are increasingly being reflected in standards</a:t>
            </a:r>
          </a:p>
          <a:p>
            <a:r>
              <a:rPr lang="en-US" sz="1200" kern="1200">
                <a:solidFill>
                  <a:schemeClr val="tx1"/>
                </a:solidFill>
                <a:effectLst/>
                <a:latin typeface="+mn-lt"/>
                <a:ea typeface="+mn-ea"/>
                <a:cs typeface="+mn-cs"/>
              </a:rPr>
              <a:t>What do the UNGPs say?</a:t>
            </a:r>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83EE0D-B1D9-6D4B-BDFB-30BDCD5E4CE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09159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What are we even talking about?</a:t>
            </a:r>
          </a:p>
          <a:p>
            <a:endParaRPr lang="en-US"/>
          </a:p>
          <a:p>
            <a:r>
              <a:rPr lang="en-US"/>
              <a:t>Human rights are the minimum standards that people need to live a life of dignity</a:t>
            </a:r>
          </a:p>
          <a:p>
            <a:r>
              <a:rPr lang="en-US"/>
              <a:t>All people are entitled – irrespective of nationality, ethnicity, or any other characteristic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a:t>Not an endless list of rights – codified under international human rights law, which are the following conventions by the UN and ILO.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endParaRPr lang="en-US"/>
          </a:p>
        </p:txBody>
      </p:sp>
      <p:sp>
        <p:nvSpPr>
          <p:cNvPr id="4" name="Slide Number Placeholder 3"/>
          <p:cNvSpPr>
            <a:spLocks noGrp="1"/>
          </p:cNvSpPr>
          <p:nvPr>
            <p:ph type="sldNum" sz="quarter" idx="5"/>
          </p:nvPr>
        </p:nvSpPr>
        <p:spPr/>
        <p:txBody>
          <a:bodyPr/>
          <a:lstStyle/>
          <a:p>
            <a:fld id="{A983EE0D-B1D9-6D4B-BDFB-30BDCD5E4CE7}" type="slidenum">
              <a:rPr lang="en-US" smtClean="0"/>
              <a:t>9</a:t>
            </a:fld>
            <a:endParaRPr lang="en-US"/>
          </a:p>
        </p:txBody>
      </p:sp>
    </p:spTree>
    <p:extLst>
      <p:ext uri="{BB962C8B-B14F-4D97-AF65-F5344CB8AC3E}">
        <p14:creationId xmlns:p14="http://schemas.microsoft.com/office/powerpoint/2010/main" val="26163314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Human rights law written for states, governments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Growing recognition that with globalization, companies often more powerful than states. States unable or unwilling to adequately regulate companies on human rights.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Scandals, huge stories where companies were implicated in severe human rights abuses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171450" marR="0" lvl="0" indent="-171450" algn="l" defTabSz="914400" rtl="0" eaLnBrk="1" fontAlgn="auto" latinLnBrk="0" hangingPunct="1">
              <a:lnSpc>
                <a:spcPct val="100000"/>
              </a:lnSpc>
              <a:spcBef>
                <a:spcPts val="0"/>
              </a:spcBef>
              <a:spcAft>
                <a:spcPts val="0"/>
              </a:spcAft>
              <a:buClrTx/>
              <a:buSzTx/>
              <a:buFont typeface="Wingdings" pitchFamily="2" charset="2"/>
              <a:buChar char="à"/>
              <a:tabLst/>
              <a:defRPr/>
            </a:pPr>
            <a:r>
              <a:rPr lang="en-US">
                <a:sym typeface="Wingdings" pitchFamily="2" charset="2"/>
              </a:rPr>
              <a:t>Companies also have responsibilities. To RESPECT human rights. ACTIVE steps to ensure they are not doing harm. </a:t>
            </a:r>
          </a:p>
        </p:txBody>
      </p:sp>
      <p:sp>
        <p:nvSpPr>
          <p:cNvPr id="4" name="Slide Number Placeholder 3"/>
          <p:cNvSpPr>
            <a:spLocks noGrp="1"/>
          </p:cNvSpPr>
          <p:nvPr>
            <p:ph type="sldNum" sz="quarter" idx="5"/>
          </p:nvPr>
        </p:nvSpPr>
        <p:spPr/>
        <p:txBody>
          <a:bodyPr/>
          <a:lstStyle/>
          <a:p>
            <a:fld id="{A983EE0D-B1D9-6D4B-BDFB-30BDCD5E4CE7}" type="slidenum">
              <a:rPr lang="en-US" smtClean="0"/>
              <a:t>10</a:t>
            </a:fld>
            <a:endParaRPr lang="en-US"/>
          </a:p>
        </p:txBody>
      </p:sp>
    </p:spTree>
    <p:extLst>
      <p:ext uri="{BB962C8B-B14F-4D97-AF65-F5344CB8AC3E}">
        <p14:creationId xmlns:p14="http://schemas.microsoft.com/office/powerpoint/2010/main" val="18192111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Biz relationships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Client activities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5"/>
          </p:nvPr>
        </p:nvSpPr>
        <p:spPr/>
        <p:txBody>
          <a:bodyPr/>
          <a:lstStyle/>
          <a:p>
            <a:fld id="{A983EE0D-B1D9-6D4B-BDFB-30BDCD5E4CE7}" type="slidenum">
              <a:rPr lang="en-US" smtClean="0"/>
              <a:t>11</a:t>
            </a:fld>
            <a:endParaRPr lang="en-US"/>
          </a:p>
        </p:txBody>
      </p:sp>
    </p:spTree>
    <p:extLst>
      <p:ext uri="{BB962C8B-B14F-4D97-AF65-F5344CB8AC3E}">
        <p14:creationId xmlns:p14="http://schemas.microsoft.com/office/powerpoint/2010/main" val="19438652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NB– Three things that you have to do: have a policy, do due diligence, remedy what goes wrong (similar to any risk management)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b="1"/>
              <a:t>Key differences</a:t>
            </a:r>
            <a:r>
              <a:rPr lang="en-US"/>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   Focus on risk to people not the business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a:t>Engage with stakeholders  = human rights context – affected people or those that can represent their perspective </a:t>
            </a: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lang="en-US"/>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lang="en-US"/>
          </a:p>
        </p:txBody>
      </p:sp>
      <p:sp>
        <p:nvSpPr>
          <p:cNvPr id="4" name="Slide Number Placeholder 3"/>
          <p:cNvSpPr>
            <a:spLocks noGrp="1"/>
          </p:cNvSpPr>
          <p:nvPr>
            <p:ph type="sldNum" sz="quarter" idx="5"/>
          </p:nvPr>
        </p:nvSpPr>
        <p:spPr/>
        <p:txBody>
          <a:bodyPr/>
          <a:lstStyle/>
          <a:p>
            <a:fld id="{A983EE0D-B1D9-6D4B-BDFB-30BDCD5E4CE7}" type="slidenum">
              <a:rPr lang="en-US" smtClean="0"/>
              <a:t>12</a:t>
            </a:fld>
            <a:endParaRPr lang="en-US"/>
          </a:p>
        </p:txBody>
      </p:sp>
    </p:spTree>
    <p:extLst>
      <p:ext uri="{BB962C8B-B14F-4D97-AF65-F5344CB8AC3E}">
        <p14:creationId xmlns:p14="http://schemas.microsoft.com/office/powerpoint/2010/main" val="636578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F</a:t>
            </a:r>
          </a:p>
          <a:p>
            <a:endParaRPr lang="en-US"/>
          </a:p>
          <a:p>
            <a:r>
              <a:rPr lang="en-US"/>
              <a:t>Value chain responsibility: To understand where to look for human rights risks, we need to know what the value chain looks like. </a:t>
            </a:r>
          </a:p>
          <a:p>
            <a:endParaRPr lang="en-US"/>
          </a:p>
          <a:p>
            <a:pPr marL="171450" indent="-171450">
              <a:buFontTx/>
              <a:buChar char="-"/>
            </a:pPr>
            <a:r>
              <a:rPr lang="en-US" b="1"/>
              <a:t>Raw material sourcing and mining</a:t>
            </a:r>
            <a:r>
              <a:rPr lang="en-US"/>
              <a:t> (Of course wood but also other key ingredients such as starch or clay)</a:t>
            </a:r>
          </a:p>
          <a:p>
            <a:pPr marL="171450" indent="-171450">
              <a:buFontTx/>
              <a:buChar char="-"/>
            </a:pPr>
            <a:r>
              <a:rPr lang="en-US" b="1"/>
              <a:t>Processing including pulp making and printing </a:t>
            </a:r>
            <a:r>
              <a:rPr lang="en-US"/>
              <a:t>(where further sourcing of key materials happens, such as bleach, inks &amp; dyes)</a:t>
            </a:r>
          </a:p>
          <a:p>
            <a:pPr marL="171450" indent="-171450">
              <a:buFontTx/>
              <a:buChar char="-"/>
            </a:pPr>
            <a:r>
              <a:rPr lang="en-US" b="1"/>
              <a:t>Sales and distribution </a:t>
            </a:r>
            <a:r>
              <a:rPr lang="en-US"/>
              <a:t>(Employing own staff, contractors and managing key business relationships)</a:t>
            </a:r>
          </a:p>
          <a:p>
            <a:pPr marL="171450" indent="-171450">
              <a:buFontTx/>
              <a:buChar char="-"/>
            </a:pPr>
            <a:r>
              <a:rPr lang="en-US"/>
              <a:t>Retail and consumer use </a:t>
            </a:r>
          </a:p>
          <a:p>
            <a:pPr marL="171450" indent="-171450">
              <a:buFontTx/>
              <a:buChar char="-"/>
            </a:pPr>
            <a:r>
              <a:rPr lang="en-US"/>
              <a:t>End of life / recycling</a:t>
            </a:r>
          </a:p>
          <a:p>
            <a:pPr marL="171450" indent="-171450">
              <a:buFontTx/>
              <a:buChar char="-"/>
            </a:pPr>
            <a:r>
              <a:rPr lang="en-US" b="1"/>
              <a:t>Transport</a:t>
            </a:r>
            <a:r>
              <a:rPr lang="en-US"/>
              <a:t> (happening all along the chain and connecting the dots)</a:t>
            </a:r>
          </a:p>
          <a:p>
            <a:pPr marL="171450" indent="-171450">
              <a:buFontTx/>
              <a:buChar char="-"/>
            </a:pPr>
            <a:endParaRPr lang="en-US"/>
          </a:p>
          <a:p>
            <a:pPr marL="171450" indent="-171450">
              <a:buFontTx/>
              <a:buChar char="-"/>
            </a:pPr>
            <a:endParaRPr lang="en-US"/>
          </a:p>
          <a:p>
            <a:pPr marL="0" indent="0">
              <a:buFontTx/>
              <a:buNone/>
            </a:pPr>
            <a:r>
              <a:rPr lang="en-US"/>
              <a:t>Types of human rights impacts and the people impacted are different at different parts of the value chain: </a:t>
            </a:r>
          </a:p>
          <a:p>
            <a:pPr marL="0" indent="0">
              <a:buFontTx/>
              <a:buNone/>
            </a:pPr>
            <a:r>
              <a:rPr lang="en-US" b="1"/>
              <a:t>Sourcing</a:t>
            </a:r>
            <a:r>
              <a:rPr lang="en-US"/>
              <a:t>, </a:t>
            </a:r>
            <a:r>
              <a:rPr lang="en-US" err="1"/>
              <a:t>eg</a:t>
            </a:r>
            <a:r>
              <a:rPr lang="en-US"/>
              <a:t> forestry – </a:t>
            </a:r>
            <a:r>
              <a:rPr lang="en-US" err="1"/>
              <a:t>labour</a:t>
            </a:r>
            <a:r>
              <a:rPr lang="en-US"/>
              <a:t> – safety (dangerous job), health (pesticides), wages, accommodation conditions (labor conditions</a:t>
            </a:r>
          </a:p>
          <a:p>
            <a:pPr marL="171450" indent="-171450">
              <a:buFontTx/>
              <a:buChar char="-"/>
            </a:pPr>
            <a:r>
              <a:rPr lang="en-US"/>
              <a:t>Local communities – land rights, water scarcity </a:t>
            </a:r>
          </a:p>
          <a:p>
            <a:pPr marL="171450" indent="-171450">
              <a:buFontTx/>
              <a:buChar char="-"/>
            </a:pPr>
            <a:endParaRPr lang="en-US"/>
          </a:p>
          <a:p>
            <a:pPr marL="0" indent="0">
              <a:buFontTx/>
              <a:buNone/>
            </a:pPr>
            <a:r>
              <a:rPr lang="en-US" b="1"/>
              <a:t>Pulp mills – energy and water use</a:t>
            </a:r>
          </a:p>
          <a:p>
            <a:pPr marL="171450" indent="-171450">
              <a:buFontTx/>
              <a:buChar char="-"/>
            </a:pPr>
            <a:r>
              <a:rPr lang="en-US" b="0"/>
              <a:t>Workers in the pulp mills – </a:t>
            </a:r>
            <a:r>
              <a:rPr lang="en-US" b="0" err="1"/>
              <a:t>labour</a:t>
            </a:r>
            <a:r>
              <a:rPr lang="en-US" b="0"/>
              <a:t> conditions (Malaysia forced </a:t>
            </a:r>
            <a:r>
              <a:rPr lang="en-US" b="0" err="1"/>
              <a:t>labour</a:t>
            </a:r>
            <a:r>
              <a:rPr lang="en-US" b="0"/>
              <a:t> risks)</a:t>
            </a:r>
          </a:p>
          <a:p>
            <a:pPr marL="171450" indent="-171450">
              <a:buFontTx/>
              <a:buChar char="-"/>
            </a:pPr>
            <a:r>
              <a:rPr lang="en-US" b="0"/>
              <a:t>Local communities – heavy water use in manufacturing can cause water scarcity in water stressed areas</a:t>
            </a:r>
          </a:p>
          <a:p>
            <a:pPr marL="171450" indent="-171450">
              <a:buFontTx/>
              <a:buChar char="-"/>
            </a:pPr>
            <a:endParaRPr lang="en-US" b="1"/>
          </a:p>
          <a:p>
            <a:pPr marL="0" indent="0">
              <a:buFontTx/>
              <a:buNone/>
            </a:pPr>
            <a:r>
              <a:rPr lang="en-US" b="1"/>
              <a:t>Customer use: </a:t>
            </a:r>
          </a:p>
          <a:p>
            <a:pPr marL="171450" indent="-171450">
              <a:buFontTx/>
              <a:buChar char="-"/>
            </a:pPr>
            <a:r>
              <a:rPr lang="en-US" b="1"/>
              <a:t>Product safety (consumer) –</a:t>
            </a:r>
            <a:r>
              <a:rPr lang="en-US" b="0"/>
              <a:t> </a:t>
            </a:r>
            <a:r>
              <a:rPr lang="en-US" b="0" err="1"/>
              <a:t>childrens</a:t>
            </a:r>
            <a:r>
              <a:rPr lang="en-US" b="0"/>
              <a:t> books – chemicals safety, health </a:t>
            </a:r>
          </a:p>
          <a:p>
            <a:pPr marL="171450" indent="-171450">
              <a:buFontTx/>
              <a:buChar char="-"/>
            </a:pPr>
            <a:endParaRPr lang="en-US" b="0"/>
          </a:p>
          <a:p>
            <a:pPr marL="0" indent="0">
              <a:buFontTx/>
              <a:buNone/>
            </a:pPr>
            <a:r>
              <a:rPr lang="en-US" b="1"/>
              <a:t>HQ: </a:t>
            </a:r>
          </a:p>
          <a:p>
            <a:pPr marL="0" indent="0">
              <a:buFontTx/>
              <a:buNone/>
            </a:pPr>
            <a:r>
              <a:rPr lang="en-US" b="0"/>
              <a:t>Employees: culture of sexual harassment </a:t>
            </a:r>
          </a:p>
          <a:p>
            <a:pPr marL="0" indent="0">
              <a:buFontTx/>
              <a:buNone/>
            </a:pPr>
            <a:r>
              <a:rPr lang="en-US" b="0"/>
              <a:t>Cleaning/catering staff for events underpaid. </a:t>
            </a:r>
          </a:p>
          <a:p>
            <a:pPr marL="171450" indent="-171450">
              <a:buFontTx/>
              <a:buChar char="-"/>
            </a:pPr>
            <a:endParaRPr lang="en-US" b="0"/>
          </a:p>
          <a:p>
            <a:pPr marL="0" indent="0">
              <a:buFontTx/>
              <a:buNone/>
            </a:pPr>
            <a:r>
              <a:rPr lang="en-US" b="1"/>
              <a:t>Recycling: </a:t>
            </a:r>
            <a:r>
              <a:rPr lang="en-US" b="0"/>
              <a:t>waste-pickers </a:t>
            </a:r>
          </a:p>
          <a:p>
            <a:pPr marL="0" indent="0">
              <a:buFontTx/>
              <a:buNone/>
            </a:pPr>
            <a:endParaRPr lang="en-US" b="1"/>
          </a:p>
          <a:p>
            <a:pPr marL="0" marR="0" lvl="0" indent="0" algn="l" defTabSz="914400" rtl="0" eaLnBrk="1" fontAlgn="auto" latinLnBrk="0" hangingPunct="1">
              <a:lnSpc>
                <a:spcPct val="100000"/>
              </a:lnSpc>
              <a:spcBef>
                <a:spcPts val="0"/>
              </a:spcBef>
              <a:spcAft>
                <a:spcPts val="0"/>
              </a:spcAft>
              <a:buClrTx/>
              <a:buSzTx/>
              <a:buFontTx/>
              <a:buNone/>
              <a:tabLst/>
              <a:defRPr/>
            </a:pPr>
            <a:r>
              <a:rPr lang="en-US" b="1"/>
              <a:t>Transport: </a:t>
            </a:r>
            <a:r>
              <a:rPr lang="en-US" b="0"/>
              <a:t>at every stage. Different workers. Different T&amp;Cs of employment in different countries. IKEA example. Ship-workers example. Often forgotten.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a:p>
          <a:p>
            <a:pPr marL="0" marR="0" lvl="0" indent="0" algn="l" defTabSz="914400" rtl="0" eaLnBrk="1" fontAlgn="auto" latinLnBrk="0" hangingPunct="1">
              <a:lnSpc>
                <a:spcPct val="100000"/>
              </a:lnSpc>
              <a:spcBef>
                <a:spcPts val="0"/>
              </a:spcBef>
              <a:spcAft>
                <a:spcPts val="0"/>
              </a:spcAft>
              <a:buClrTx/>
              <a:buSzTx/>
              <a:buFontTx/>
              <a:buNone/>
              <a:tabLst/>
              <a:defRPr/>
            </a:pPr>
            <a:r>
              <a:rPr lang="en-US" b="0"/>
              <a:t>Key points: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a:t>There can be impacts at every stage of the value chain.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a:t>Up and down the value chain, not just supply chain. </a:t>
            </a:r>
            <a:endParaRPr lang="en-US" b="1"/>
          </a:p>
          <a:p>
            <a:pPr marL="0" indent="0">
              <a:buFontTx/>
              <a:buNone/>
            </a:pPr>
            <a:endParaRPr lang="en-US" b="1"/>
          </a:p>
        </p:txBody>
      </p:sp>
      <p:sp>
        <p:nvSpPr>
          <p:cNvPr id="4" name="Slide Number Placeholder 3"/>
          <p:cNvSpPr>
            <a:spLocks noGrp="1"/>
          </p:cNvSpPr>
          <p:nvPr>
            <p:ph type="sldNum" sz="quarter" idx="5"/>
          </p:nvPr>
        </p:nvSpPr>
        <p:spPr/>
        <p:txBody>
          <a:bodyPr/>
          <a:lstStyle/>
          <a:p>
            <a:fld id="{A983EE0D-B1D9-6D4B-BDFB-30BDCD5E4CE7}" type="slidenum">
              <a:rPr lang="en-US" smtClean="0"/>
              <a:t>13</a:t>
            </a:fld>
            <a:endParaRPr lang="en-US"/>
          </a:p>
        </p:txBody>
      </p:sp>
    </p:spTree>
    <p:extLst>
      <p:ext uri="{BB962C8B-B14F-4D97-AF65-F5344CB8AC3E}">
        <p14:creationId xmlns:p14="http://schemas.microsoft.com/office/powerpoint/2010/main" val="37252808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Z</a:t>
            </a:r>
          </a:p>
        </p:txBody>
      </p:sp>
      <p:sp>
        <p:nvSpPr>
          <p:cNvPr id="4" name="Slide Number Placeholder 3"/>
          <p:cNvSpPr>
            <a:spLocks noGrp="1"/>
          </p:cNvSpPr>
          <p:nvPr>
            <p:ph type="sldNum" sz="quarter" idx="5"/>
          </p:nvPr>
        </p:nvSpPr>
        <p:spPr/>
        <p:txBody>
          <a:bodyPr/>
          <a:lstStyle/>
          <a:p>
            <a:fld id="{A983EE0D-B1D9-6D4B-BDFB-30BDCD5E4CE7}" type="slidenum">
              <a:rPr lang="en-US" smtClean="0"/>
              <a:t>14</a:t>
            </a:fld>
            <a:endParaRPr lang="en-US"/>
          </a:p>
        </p:txBody>
      </p:sp>
    </p:spTree>
    <p:extLst>
      <p:ext uri="{BB962C8B-B14F-4D97-AF65-F5344CB8AC3E}">
        <p14:creationId xmlns:p14="http://schemas.microsoft.com/office/powerpoint/2010/main" val="32698680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Z</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WE NEED TO FUNNEL OUR EFFORTS!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So what are salient human rights issues?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Out of all the social and environmental impacts a company might have on people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Only a subset of those will be human rights impacts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This is where a company’s actions infringe upon peoples ability to live a life of dignity; related to that internationally accepted list of human rights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Then, only a smaller subset of these will be the issues you can </a:t>
            </a:r>
            <a:r>
              <a:rPr lang="en-US" err="1"/>
              <a:t>prioritise</a:t>
            </a:r>
            <a:r>
              <a:rPr lang="en-US"/>
              <a:t> for action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‘salient human rights issues’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Most SEVERE NEGATIVE IMPACTS</a:t>
            </a:r>
          </a:p>
          <a:p>
            <a:endParaRPr lang="en-US" sz="1200" kern="1200">
              <a:solidFill>
                <a:schemeClr val="tx1"/>
              </a:solidFill>
              <a:effectLst/>
              <a:latin typeface="+mn-lt"/>
              <a:ea typeface="+mn-ea"/>
              <a:cs typeface="+mn-cs"/>
            </a:endParaRPr>
          </a:p>
          <a:p>
            <a:endParaRPr lang="en-US"/>
          </a:p>
        </p:txBody>
      </p:sp>
      <p:sp>
        <p:nvSpPr>
          <p:cNvPr id="4" name="Slide Number Placeholder 3"/>
          <p:cNvSpPr>
            <a:spLocks noGrp="1"/>
          </p:cNvSpPr>
          <p:nvPr>
            <p:ph type="sldNum" sz="quarter" idx="5"/>
          </p:nvPr>
        </p:nvSpPr>
        <p:spPr/>
        <p:txBody>
          <a:bodyPr/>
          <a:lstStyle/>
          <a:p>
            <a:fld id="{A983EE0D-B1D9-6D4B-BDFB-30BDCD5E4CE7}" type="slidenum">
              <a:rPr lang="en-US" smtClean="0"/>
              <a:t>15</a:t>
            </a:fld>
            <a:endParaRPr lang="en-US"/>
          </a:p>
        </p:txBody>
      </p:sp>
    </p:spTree>
    <p:extLst>
      <p:ext uri="{BB962C8B-B14F-4D97-AF65-F5344CB8AC3E}">
        <p14:creationId xmlns:p14="http://schemas.microsoft.com/office/powerpoint/2010/main" val="40897293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Z</a:t>
            </a:r>
          </a:p>
          <a:p>
            <a:endParaRPr lang="en-US"/>
          </a:p>
          <a:p>
            <a:r>
              <a:rPr lang="en-US"/>
              <a:t>INTERNAL AND EXTERNAL ENGAGEMENT</a:t>
            </a:r>
          </a:p>
          <a:p>
            <a:endParaRPr lang="en-US"/>
          </a:p>
          <a:p>
            <a:r>
              <a:rPr lang="en-US"/>
              <a:t>Severity: how many people affected, how grave is the harm (</a:t>
            </a:r>
            <a:r>
              <a:rPr lang="en-US" err="1"/>
              <a:t>eg.</a:t>
            </a:r>
            <a:r>
              <a:rPr lang="en-US"/>
              <a:t> losing a limb worse than forced overtime) </a:t>
            </a:r>
          </a:p>
          <a:p>
            <a:endParaRPr lang="en-US"/>
          </a:p>
          <a:p>
            <a:endParaRPr lang="en-US"/>
          </a:p>
          <a:p>
            <a:endParaRPr lang="en-US"/>
          </a:p>
          <a:p>
            <a:r>
              <a:rPr lang="en-US"/>
              <a:t>Human rights heat map used to prioritize issues</a:t>
            </a:r>
          </a:p>
          <a:p>
            <a:r>
              <a:rPr lang="en-US"/>
              <a:t>More weight given to severity (top left of the quadrant)</a:t>
            </a:r>
          </a:p>
          <a:p>
            <a:r>
              <a:rPr lang="en-US"/>
              <a:t>Not a perfect science, but we can make the process more robust by meaningfully engaging stakeholders </a:t>
            </a:r>
          </a:p>
        </p:txBody>
      </p:sp>
      <p:sp>
        <p:nvSpPr>
          <p:cNvPr id="4" name="Slide Number Placeholder 3"/>
          <p:cNvSpPr>
            <a:spLocks noGrp="1"/>
          </p:cNvSpPr>
          <p:nvPr>
            <p:ph type="sldNum" sz="quarter" idx="5"/>
          </p:nvPr>
        </p:nvSpPr>
        <p:spPr/>
        <p:txBody>
          <a:bodyPr/>
          <a:lstStyle/>
          <a:p>
            <a:fld id="{A983EE0D-B1D9-6D4B-BDFB-30BDCD5E4CE7}" type="slidenum">
              <a:rPr lang="en-US" smtClean="0"/>
              <a:t>16</a:t>
            </a:fld>
            <a:endParaRPr lang="en-US"/>
          </a:p>
        </p:txBody>
      </p:sp>
    </p:spTree>
    <p:extLst>
      <p:ext uri="{BB962C8B-B14F-4D97-AF65-F5344CB8AC3E}">
        <p14:creationId xmlns:p14="http://schemas.microsoft.com/office/powerpoint/2010/main" val="12696368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Z</a:t>
            </a:r>
          </a:p>
          <a:p>
            <a:endParaRPr lang="en-US"/>
          </a:p>
          <a:p>
            <a:endParaRPr lang="en-US"/>
          </a:p>
          <a:p>
            <a:r>
              <a:rPr lang="en-US"/>
              <a:t>So the actions you are expected to take depends on these different</a:t>
            </a:r>
            <a:r>
              <a:rPr lang="en-US" baseline="0"/>
              <a:t> modes of involvement. So you are responsible for impacts in all these scenarios, but the way in which you discharge that responsibility differs.</a:t>
            </a:r>
          </a:p>
          <a:p>
            <a:endParaRPr lang="en-US" baseline="0"/>
          </a:p>
          <a:p>
            <a:r>
              <a:rPr lang="en-US" b="1" baseline="0"/>
              <a:t>Cause: </a:t>
            </a:r>
          </a:p>
          <a:p>
            <a:r>
              <a:rPr lang="en-US" baseline="0"/>
              <a:t>If a company causes or may cause an impact</a:t>
            </a:r>
            <a:r>
              <a:rPr lang="mr-IN" baseline="0"/>
              <a:t>…</a:t>
            </a:r>
            <a:r>
              <a:rPr lang="en-GB" sz="1200" kern="1200">
                <a:solidFill>
                  <a:schemeClr val="tx1"/>
                </a:solidFill>
                <a:effectLst/>
                <a:latin typeface="+mn-lt"/>
                <a:ea typeface="+mn-ea"/>
                <a:cs typeface="+mn-cs"/>
              </a:rPr>
              <a:t>If this takes place and you are solely and directly responsible, you caused the impact, you own it. You broke it, you fix it.</a:t>
            </a:r>
            <a:r>
              <a:rPr lang="en-US" sz="1200" kern="1200" baseline="0">
                <a:solidFill>
                  <a:schemeClr val="tx1"/>
                </a:solidFill>
                <a:effectLst/>
                <a:latin typeface="+mn-lt"/>
                <a:ea typeface="+mn-ea"/>
                <a:cs typeface="+mn-cs"/>
              </a:rPr>
              <a:t> </a:t>
            </a:r>
            <a:r>
              <a:rPr lang="en-GB" sz="1200" kern="1200">
                <a:solidFill>
                  <a:schemeClr val="tx1"/>
                </a:solidFill>
                <a:effectLst/>
                <a:latin typeface="+mn-lt"/>
                <a:ea typeface="+mn-ea"/>
                <a:cs typeface="+mn-cs"/>
              </a:rPr>
              <a:t>It is your responsibility to cease and or prevent the impact and to remedy it if the impact has occurred.</a:t>
            </a:r>
          </a:p>
          <a:p>
            <a:r>
              <a:rPr lang="en-GB" sz="1200" kern="1200" err="1">
                <a:solidFill>
                  <a:schemeClr val="tx1"/>
                </a:solidFill>
                <a:effectLst/>
                <a:latin typeface="+mn-lt"/>
                <a:ea typeface="+mn-ea"/>
                <a:cs typeface="+mn-cs"/>
              </a:rPr>
              <a:t>Eg.</a:t>
            </a:r>
            <a:r>
              <a:rPr lang="en-GB" sz="1200" kern="1200">
                <a:solidFill>
                  <a:schemeClr val="tx1"/>
                </a:solidFill>
                <a:effectLst/>
                <a:latin typeface="+mn-lt"/>
                <a:ea typeface="+mn-ea"/>
                <a:cs typeface="+mn-cs"/>
              </a:rPr>
              <a:t> Your employees spraying pesticides on your farm without appropriate PPE --&gt; health issues. Prevent this from happening again (proper equipment), remedy (support for health costs). </a:t>
            </a:r>
          </a:p>
          <a:p>
            <a:endParaRPr lang="en-GB" sz="1200" kern="1200">
              <a:solidFill>
                <a:schemeClr val="tx1"/>
              </a:solidFill>
              <a:effectLst/>
              <a:latin typeface="+mn-lt"/>
              <a:ea typeface="+mn-ea"/>
              <a:cs typeface="+mn-cs"/>
            </a:endParaRPr>
          </a:p>
          <a:p>
            <a:pPr marL="0" marR="0" lvl="1" indent="0" algn="l" defTabSz="914400" rtl="0" eaLnBrk="1" fontAlgn="auto" latinLnBrk="0" hangingPunct="1">
              <a:lnSpc>
                <a:spcPct val="100000"/>
              </a:lnSpc>
              <a:spcBef>
                <a:spcPts val="0"/>
              </a:spcBef>
              <a:spcAft>
                <a:spcPts val="0"/>
              </a:spcAft>
              <a:buClrTx/>
              <a:buSzTx/>
              <a:buFontTx/>
              <a:buNone/>
              <a:tabLst/>
              <a:defRPr/>
            </a:pPr>
            <a:r>
              <a:rPr lang="en-GB" sz="1200" b="1" kern="1200">
                <a:solidFill>
                  <a:schemeClr val="tx1"/>
                </a:solidFill>
                <a:effectLst/>
                <a:latin typeface="+mn-lt"/>
                <a:ea typeface="+mn-ea"/>
                <a:cs typeface="+mn-cs"/>
              </a:rPr>
              <a:t>Contribution</a:t>
            </a:r>
          </a:p>
          <a:p>
            <a:pPr marL="0" marR="0" lvl="1"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effectLst/>
                <a:latin typeface="+mn-lt"/>
                <a:ea typeface="+mn-ea"/>
                <a:cs typeface="+mn-cs"/>
              </a:rPr>
              <a:t>Pulp mill discharging effluent to river within permissible limits. </a:t>
            </a:r>
          </a:p>
          <a:p>
            <a:pPr marL="0" marR="0" lvl="1"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effectLst/>
                <a:latin typeface="+mn-lt"/>
                <a:ea typeface="+mn-ea"/>
                <a:cs typeface="+mn-cs"/>
              </a:rPr>
              <a:t>But 5 other pulp mills doing the same -&gt; cumulative impacts on pollution – health impacts on local communities using river for drinking and bathing. </a:t>
            </a:r>
          </a:p>
          <a:p>
            <a:pPr marL="0" marR="0" lvl="1"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effectLst/>
                <a:latin typeface="+mn-lt"/>
                <a:ea typeface="+mn-ea"/>
                <a:cs typeface="+mn-cs"/>
              </a:rPr>
              <a:t>Causal link + others. </a:t>
            </a:r>
          </a:p>
          <a:p>
            <a:pPr marL="0" marR="0" lvl="1"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effectLst/>
                <a:latin typeface="+mn-lt"/>
                <a:ea typeface="+mn-ea"/>
                <a:cs typeface="+mn-cs"/>
              </a:rPr>
              <a:t>You + others play a role in addressing the situation. </a:t>
            </a:r>
          </a:p>
          <a:p>
            <a:endParaRPr lang="en-US" sz="1200" kern="1200">
              <a:solidFill>
                <a:schemeClr val="tx1"/>
              </a:solidFill>
              <a:effectLst/>
              <a:latin typeface="+mn-lt"/>
              <a:ea typeface="+mn-ea"/>
              <a:cs typeface="+mn-cs"/>
            </a:endParaRPr>
          </a:p>
          <a:p>
            <a:r>
              <a:rPr lang="en-US" sz="1200" b="1" kern="1200">
                <a:solidFill>
                  <a:schemeClr val="tx1"/>
                </a:solidFill>
                <a:effectLst/>
                <a:latin typeface="+mn-lt"/>
                <a:ea typeface="+mn-ea"/>
                <a:cs typeface="+mn-cs"/>
              </a:rPr>
              <a:t>Linkage: </a:t>
            </a:r>
          </a:p>
          <a:p>
            <a:r>
              <a:rPr lang="en-US" sz="1200" b="0" kern="1200">
                <a:solidFill>
                  <a:schemeClr val="tx1"/>
                </a:solidFill>
                <a:effectLst/>
                <a:latin typeface="+mn-lt"/>
                <a:ea typeface="+mn-ea"/>
                <a:cs typeface="+mn-cs"/>
              </a:rPr>
              <a:t>Publisher have strong commitments to human rights in place, and understanding of sourcing value chain. Long-term supplier without your knowledge has been </a:t>
            </a:r>
          </a:p>
          <a:p>
            <a:r>
              <a:rPr lang="en-US" sz="1200" b="0" kern="1200">
                <a:solidFill>
                  <a:schemeClr val="tx1"/>
                </a:solidFill>
                <a:effectLst/>
                <a:latin typeface="+mn-lt"/>
                <a:ea typeface="+mn-ea"/>
                <a:cs typeface="+mn-cs"/>
              </a:rPr>
              <a:t>No causal link. Nothing to incentivize or enable through action or inaction. </a:t>
            </a:r>
          </a:p>
          <a:p>
            <a:pPr marL="0" marR="0" lvl="1"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effectLst/>
                <a:latin typeface="+mn-lt"/>
                <a:ea typeface="+mn-ea"/>
                <a:cs typeface="+mn-cs"/>
              </a:rPr>
              <a:t>In a linkage this scenario, you are responsible for using your leverage with the party causing the harm to address the impact. You are not responsible for providing remedy, but you may play role in enabling. </a:t>
            </a:r>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83EE0D-B1D9-6D4B-BDFB-30BDCD5E4CE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27796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Z</a:t>
            </a:r>
          </a:p>
        </p:txBody>
      </p:sp>
      <p:sp>
        <p:nvSpPr>
          <p:cNvPr id="4" name="Slide Number Placeholder 3"/>
          <p:cNvSpPr>
            <a:spLocks noGrp="1"/>
          </p:cNvSpPr>
          <p:nvPr>
            <p:ph type="sldNum" sz="quarter" idx="5"/>
          </p:nvPr>
        </p:nvSpPr>
        <p:spPr/>
        <p:txBody>
          <a:bodyPr/>
          <a:lstStyle/>
          <a:p>
            <a:fld id="{A983EE0D-B1D9-6D4B-BDFB-30BDCD5E4CE7}" type="slidenum">
              <a:rPr lang="en-US" smtClean="0"/>
              <a:t>18</a:t>
            </a:fld>
            <a:endParaRPr lang="en-US"/>
          </a:p>
        </p:txBody>
      </p:sp>
    </p:spTree>
    <p:extLst>
      <p:ext uri="{BB962C8B-B14F-4D97-AF65-F5344CB8AC3E}">
        <p14:creationId xmlns:p14="http://schemas.microsoft.com/office/powerpoint/2010/main" val="5509009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Z</a:t>
            </a:r>
          </a:p>
        </p:txBody>
      </p:sp>
      <p:sp>
        <p:nvSpPr>
          <p:cNvPr id="4" name="Slide Number Placeholder 3"/>
          <p:cNvSpPr>
            <a:spLocks noGrp="1"/>
          </p:cNvSpPr>
          <p:nvPr>
            <p:ph type="sldNum" sz="quarter" idx="5"/>
          </p:nvPr>
        </p:nvSpPr>
        <p:spPr/>
        <p:txBody>
          <a:bodyPr/>
          <a:lstStyle/>
          <a:p>
            <a:fld id="{A983EE0D-B1D9-6D4B-BDFB-30BDCD5E4CE7}" type="slidenum">
              <a:rPr lang="en-US" smtClean="0"/>
              <a:t>19</a:t>
            </a:fld>
            <a:endParaRPr lang="en-US"/>
          </a:p>
        </p:txBody>
      </p:sp>
    </p:spTree>
    <p:extLst>
      <p:ext uri="{BB962C8B-B14F-4D97-AF65-F5344CB8AC3E}">
        <p14:creationId xmlns:p14="http://schemas.microsoft.com/office/powerpoint/2010/main" val="16855672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Z</a:t>
            </a:r>
          </a:p>
        </p:txBody>
      </p:sp>
      <p:sp>
        <p:nvSpPr>
          <p:cNvPr id="4" name="Slide Number Placeholder 3"/>
          <p:cNvSpPr>
            <a:spLocks noGrp="1"/>
          </p:cNvSpPr>
          <p:nvPr>
            <p:ph type="sldNum" sz="quarter" idx="5"/>
          </p:nvPr>
        </p:nvSpPr>
        <p:spPr/>
        <p:txBody>
          <a:bodyPr/>
          <a:lstStyle/>
          <a:p>
            <a:fld id="{A983EE0D-B1D9-6D4B-BDFB-30BDCD5E4CE7}" type="slidenum">
              <a:rPr lang="en-US" smtClean="0"/>
              <a:t>20</a:t>
            </a:fld>
            <a:endParaRPr lang="en-US"/>
          </a:p>
        </p:txBody>
      </p:sp>
    </p:spTree>
    <p:extLst>
      <p:ext uri="{BB962C8B-B14F-4D97-AF65-F5344CB8AC3E}">
        <p14:creationId xmlns:p14="http://schemas.microsoft.com/office/powerpoint/2010/main" val="37603197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Z</a:t>
            </a:r>
          </a:p>
          <a:p>
            <a:r>
              <a:rPr lang="en-US"/>
              <a:t>Roundtable on sustainable palm oil - suppliers and brands are members, investors, NGOs, initiative to improve social and environmental</a:t>
            </a:r>
          </a:p>
          <a:p>
            <a:endParaRPr lang="en-US"/>
          </a:p>
          <a:p>
            <a:r>
              <a:rPr lang="en-US"/>
              <a:t>Key points: </a:t>
            </a:r>
          </a:p>
          <a:p>
            <a:pPr marL="171450" indent="-171450">
              <a:buFontTx/>
              <a:buChar char="-"/>
            </a:pPr>
            <a:r>
              <a:rPr lang="en-US"/>
              <a:t>Thinking about impacts on people instead of business risks</a:t>
            </a:r>
          </a:p>
          <a:p>
            <a:pPr marL="171450" indent="-171450">
              <a:buFontTx/>
              <a:buChar char="-"/>
            </a:pPr>
            <a:r>
              <a:rPr lang="en-US"/>
              <a:t>Business responsibility far down the value chain: what can we do when not having direct relationships? Using influence </a:t>
            </a:r>
          </a:p>
          <a:p>
            <a:endParaRPr lang="en-US"/>
          </a:p>
          <a:p>
            <a:endParaRPr lang="en-US"/>
          </a:p>
          <a:p>
            <a:endParaRPr lang="en-US"/>
          </a:p>
          <a:p>
            <a:endParaRPr lang="en-US"/>
          </a:p>
          <a:p>
            <a:endParaRPr lang="en-US"/>
          </a:p>
        </p:txBody>
      </p:sp>
      <p:sp>
        <p:nvSpPr>
          <p:cNvPr id="4" name="Slide Number Placeholder 3"/>
          <p:cNvSpPr>
            <a:spLocks noGrp="1"/>
          </p:cNvSpPr>
          <p:nvPr>
            <p:ph type="sldNum" sz="quarter" idx="5"/>
          </p:nvPr>
        </p:nvSpPr>
        <p:spPr/>
        <p:txBody>
          <a:bodyPr/>
          <a:lstStyle/>
          <a:p>
            <a:fld id="{A983EE0D-B1D9-6D4B-BDFB-30BDCD5E4CE7}" type="slidenum">
              <a:rPr lang="en-US" smtClean="0"/>
              <a:t>21</a:t>
            </a:fld>
            <a:endParaRPr lang="en-US"/>
          </a:p>
        </p:txBody>
      </p:sp>
    </p:spTree>
    <p:extLst>
      <p:ext uri="{BB962C8B-B14F-4D97-AF65-F5344CB8AC3E}">
        <p14:creationId xmlns:p14="http://schemas.microsoft.com/office/powerpoint/2010/main" val="17845910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Z</a:t>
            </a:r>
          </a:p>
          <a:p>
            <a:endParaRPr lang="en-US"/>
          </a:p>
          <a:p>
            <a:r>
              <a:rPr lang="en-US"/>
              <a:t>FSC – weak on social </a:t>
            </a:r>
          </a:p>
          <a:p>
            <a:endParaRPr lang="en-US"/>
          </a:p>
          <a:p>
            <a:r>
              <a:rPr lang="en-US"/>
              <a:t>RSPO – E&amp;S standard</a:t>
            </a:r>
          </a:p>
          <a:p>
            <a:pPr marL="171450" indent="-171450">
              <a:buFontTx/>
              <a:buChar char="-"/>
            </a:pPr>
            <a:r>
              <a:rPr lang="en-US"/>
              <a:t>Brands, Suppliers, Investors, Traders, </a:t>
            </a:r>
            <a:r>
              <a:rPr lang="en-US" err="1"/>
              <a:t>manufacurers</a:t>
            </a:r>
            <a:r>
              <a:rPr lang="en-US"/>
              <a:t> and retailers – members down the value chain</a:t>
            </a:r>
          </a:p>
          <a:p>
            <a:pPr marL="171450" indent="-171450">
              <a:buFontTx/>
              <a:buChar char="-"/>
            </a:pPr>
            <a:r>
              <a:rPr lang="en-US"/>
              <a:t>E&amp;S NGOs</a:t>
            </a:r>
          </a:p>
          <a:p>
            <a:pPr marL="171450" indent="-171450">
              <a:buFontTx/>
              <a:buChar char="-"/>
            </a:pPr>
            <a:r>
              <a:rPr lang="en-GB" b="0" i="0">
                <a:solidFill>
                  <a:srgbClr val="0E0F11"/>
                </a:solidFill>
                <a:effectLst/>
                <a:latin typeface="Open Sans" panose="020F0502020204030204" pitchFamily="34" charset="0"/>
              </a:rPr>
              <a:t>Certification scheme RSPO Certified Sustainable Palm </a:t>
            </a:r>
            <a:r>
              <a:rPr lang="en-GB" b="0" i="0" err="1">
                <a:solidFill>
                  <a:srgbClr val="0E0F11"/>
                </a:solidFill>
                <a:effectLst/>
                <a:latin typeface="Open Sans" panose="020F0502020204030204" pitchFamily="34" charset="0"/>
              </a:rPr>
              <a:t>Oil</a:t>
            </a:r>
            <a:r>
              <a:rPr lang="en-GB" b="0" i="0" err="1">
                <a:solidFill>
                  <a:srgbClr val="0E0F11"/>
                </a:solidFill>
                <a:effectLst/>
                <a:latin typeface="Open Sans" panose="020B0606030504020204" pitchFamily="34" charset="0"/>
              </a:rPr>
              <a:t>comply</a:t>
            </a:r>
            <a:r>
              <a:rPr lang="en-GB" b="0" i="0">
                <a:solidFill>
                  <a:srgbClr val="0E0F11"/>
                </a:solidFill>
                <a:effectLst/>
                <a:latin typeface="Open Sans" panose="020B0606030504020204" pitchFamily="34" charset="0"/>
              </a:rPr>
              <a:t> with to produce RSPO Certified Sustainable Palm Oil</a:t>
            </a:r>
            <a:endParaRPr lang="en-US"/>
          </a:p>
          <a:p>
            <a:endParaRPr lang="en-US"/>
          </a:p>
          <a:p>
            <a:endParaRPr lang="en-US"/>
          </a:p>
        </p:txBody>
      </p:sp>
      <p:sp>
        <p:nvSpPr>
          <p:cNvPr id="4" name="Slide Number Placeholder 3"/>
          <p:cNvSpPr>
            <a:spLocks noGrp="1"/>
          </p:cNvSpPr>
          <p:nvPr>
            <p:ph type="sldNum" sz="quarter" idx="5"/>
          </p:nvPr>
        </p:nvSpPr>
        <p:spPr/>
        <p:txBody>
          <a:bodyPr/>
          <a:lstStyle/>
          <a:p>
            <a:fld id="{A983EE0D-B1D9-6D4B-BDFB-30BDCD5E4CE7}" type="slidenum">
              <a:rPr lang="en-US" smtClean="0"/>
              <a:t>22</a:t>
            </a:fld>
            <a:endParaRPr lang="en-US"/>
          </a:p>
        </p:txBody>
      </p:sp>
    </p:spTree>
    <p:extLst>
      <p:ext uri="{BB962C8B-B14F-4D97-AF65-F5344CB8AC3E}">
        <p14:creationId xmlns:p14="http://schemas.microsoft.com/office/powerpoint/2010/main" val="40784447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a:solidFill>
                  <a:schemeClr val="bg1"/>
                </a:solidFill>
                <a:latin typeface="Arial" panose="020B0604020202020204" pitchFamily="34" charset="0"/>
                <a:cs typeface="Arial" panose="020B0604020202020204" pitchFamily="34" charset="0"/>
              </a:rPr>
              <a:t>You can find your photo in Box &gt;  Shift Team &gt; Admin/Resources&gt;  Advocacy/</a:t>
            </a:r>
            <a:r>
              <a:rPr lang="en-US" sz="1200" err="1">
                <a:solidFill>
                  <a:schemeClr val="bg1"/>
                </a:solidFill>
                <a:latin typeface="Arial" panose="020B0604020202020204" pitchFamily="34" charset="0"/>
                <a:cs typeface="Arial" panose="020B0604020202020204" pitchFamily="34" charset="0"/>
              </a:rPr>
              <a:t>comms</a:t>
            </a:r>
            <a:r>
              <a:rPr lang="en-US" sz="1200">
                <a:solidFill>
                  <a:schemeClr val="bg1"/>
                </a:solidFill>
                <a:latin typeface="Arial" panose="020B0604020202020204" pitchFamily="34" charset="0"/>
                <a:cs typeface="Arial" panose="020B0604020202020204" pitchFamily="34" charset="0"/>
              </a:rPr>
              <a:t>&gt; Explaining Who We Are&gt;Photos</a:t>
            </a:r>
            <a:br>
              <a:rPr lang="en-US" sz="1200">
                <a:solidFill>
                  <a:schemeClr val="bg1"/>
                </a:solidFill>
                <a:latin typeface="Arial" panose="020B0604020202020204" pitchFamily="34" charset="0"/>
                <a:cs typeface="Arial" panose="020B0604020202020204" pitchFamily="34" charset="0"/>
              </a:rPr>
            </a:br>
            <a:endParaRPr lang="en-US" sz="1200">
              <a:solidFill>
                <a:schemeClr val="bg1"/>
              </a:solidFill>
              <a:latin typeface="Arial" panose="020B0604020202020204" pitchFamily="34" charset="0"/>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1">
                <a:solidFill>
                  <a:schemeClr val="bg1"/>
                </a:solidFill>
                <a:latin typeface="Arial" panose="020B0604020202020204" pitchFamily="34" charset="0"/>
                <a:cs typeface="Arial" panose="020B0604020202020204" pitchFamily="34" charset="0"/>
              </a:rPr>
              <a:t>Note: </a:t>
            </a:r>
            <a:r>
              <a:rPr lang="en-US" sz="1200">
                <a:solidFill>
                  <a:schemeClr val="bg1"/>
                </a:solidFill>
                <a:latin typeface="Arial" panose="020B0604020202020204" pitchFamily="34" charset="0"/>
                <a:cs typeface="Arial" panose="020B0604020202020204" pitchFamily="34" charset="0"/>
              </a:rPr>
              <a:t>we have available a set of shortened bio information located in Box &gt;Shift Team&gt;Admin/Resources&gt;Explaining Who We Are</a:t>
            </a:r>
          </a:p>
          <a:p>
            <a:endParaRPr lang="en-US"/>
          </a:p>
        </p:txBody>
      </p:sp>
      <p:sp>
        <p:nvSpPr>
          <p:cNvPr id="4" name="Slide Number Placeholder 3"/>
          <p:cNvSpPr>
            <a:spLocks noGrp="1"/>
          </p:cNvSpPr>
          <p:nvPr>
            <p:ph type="sldNum" sz="quarter" idx="5"/>
          </p:nvPr>
        </p:nvSpPr>
        <p:spPr/>
        <p:txBody>
          <a:bodyPr/>
          <a:lstStyle/>
          <a:p>
            <a:fld id="{A983EE0D-B1D9-6D4B-BDFB-30BDCD5E4CE7}" type="slidenum">
              <a:rPr lang="en-US" smtClean="0"/>
              <a:t>24</a:t>
            </a:fld>
            <a:endParaRPr lang="en-US"/>
          </a:p>
        </p:txBody>
      </p:sp>
    </p:spTree>
    <p:extLst>
      <p:ext uri="{BB962C8B-B14F-4D97-AF65-F5344CB8AC3E}">
        <p14:creationId xmlns:p14="http://schemas.microsoft.com/office/powerpoint/2010/main" val="36461258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a:t>OPTIONAL: Disclaimer slide for printed/PDF versions of presentations. </a:t>
            </a:r>
          </a:p>
        </p:txBody>
      </p:sp>
      <p:sp>
        <p:nvSpPr>
          <p:cNvPr id="4" name="Slide Number Placeholder 3"/>
          <p:cNvSpPr>
            <a:spLocks noGrp="1"/>
          </p:cNvSpPr>
          <p:nvPr>
            <p:ph type="sldNum" sz="quarter" idx="5"/>
          </p:nvPr>
        </p:nvSpPr>
        <p:spPr/>
        <p:txBody>
          <a:bodyPr/>
          <a:lstStyle/>
          <a:p>
            <a:fld id="{A983EE0D-B1D9-6D4B-BDFB-30BDCD5E4CE7}" type="slidenum">
              <a:rPr lang="en-US" smtClean="0"/>
              <a:t>25</a:t>
            </a:fld>
            <a:endParaRPr lang="en-US"/>
          </a:p>
        </p:txBody>
      </p:sp>
    </p:spTree>
    <p:extLst>
      <p:ext uri="{BB962C8B-B14F-4D97-AF65-F5344CB8AC3E}">
        <p14:creationId xmlns:p14="http://schemas.microsoft.com/office/powerpoint/2010/main" val="357267709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eam Slide - (2)">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85122F01-3602-3045-8E06-FDCC2D9E2C0B}"/>
              </a:ext>
            </a:extLst>
          </p:cNvPr>
          <p:cNvSpPr/>
          <p:nvPr userDrawn="1"/>
        </p:nvSpPr>
        <p:spPr>
          <a:xfrm>
            <a:off x="0" y="0"/>
            <a:ext cx="6933834" cy="5847347"/>
          </a:xfrm>
          <a:custGeom>
            <a:avLst/>
            <a:gdLst>
              <a:gd name="connsiteX0" fmla="*/ 2414854 w 6933834"/>
              <a:gd name="connsiteY0" fmla="*/ 0 h 5847347"/>
              <a:gd name="connsiteX1" fmla="*/ 6933834 w 6933834"/>
              <a:gd name="connsiteY1" fmla="*/ 0 h 5847347"/>
              <a:gd name="connsiteX2" fmla="*/ 2315424 w 6933834"/>
              <a:gd name="connsiteY2" fmla="*/ 5847347 h 5847347"/>
              <a:gd name="connsiteX3" fmla="*/ 0 w 6933834"/>
              <a:gd name="connsiteY3" fmla="*/ 5847347 h 5847347"/>
              <a:gd name="connsiteX4" fmla="*/ 0 w 6933834"/>
              <a:gd name="connsiteY4" fmla="*/ 3057435 h 58473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33834" h="5847347">
                <a:moveTo>
                  <a:pt x="2414854" y="0"/>
                </a:moveTo>
                <a:lnTo>
                  <a:pt x="6933834" y="0"/>
                </a:lnTo>
                <a:lnTo>
                  <a:pt x="2315424" y="5847347"/>
                </a:lnTo>
                <a:lnTo>
                  <a:pt x="0" y="5847347"/>
                </a:lnTo>
                <a:lnTo>
                  <a:pt x="0" y="3057435"/>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Parallelogram 3">
            <a:extLst>
              <a:ext uri="{FF2B5EF4-FFF2-40B4-BE49-F238E27FC236}">
                <a16:creationId xmlns:a16="http://schemas.microsoft.com/office/drawing/2014/main" id="{90FCD2EC-0450-F344-B116-8AB9AF76C6D3}"/>
              </a:ext>
            </a:extLst>
          </p:cNvPr>
          <p:cNvSpPr/>
          <p:nvPr userDrawn="1"/>
        </p:nvSpPr>
        <p:spPr>
          <a:xfrm>
            <a:off x="2510423" y="743637"/>
            <a:ext cx="9137390" cy="5847347"/>
          </a:xfrm>
          <a:prstGeom prst="parallelogram">
            <a:avLst>
              <a:gd name="adj" fmla="val 78983"/>
            </a:avLst>
          </a:prstGeom>
          <a:solidFill>
            <a:schemeClr val="bg2">
              <a:lumMod val="75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endParaRPr>
          </a:p>
        </p:txBody>
      </p:sp>
      <p:sp>
        <p:nvSpPr>
          <p:cNvPr id="5" name="Rectangle 4">
            <a:extLst>
              <a:ext uri="{FF2B5EF4-FFF2-40B4-BE49-F238E27FC236}">
                <a16:creationId xmlns:a16="http://schemas.microsoft.com/office/drawing/2014/main" id="{750261A8-BDE8-944B-9A03-B9C2122FF333}"/>
              </a:ext>
            </a:extLst>
          </p:cNvPr>
          <p:cNvSpPr/>
          <p:nvPr userDrawn="1"/>
        </p:nvSpPr>
        <p:spPr>
          <a:xfrm>
            <a:off x="1" y="0"/>
            <a:ext cx="12191999" cy="6343519"/>
          </a:xfrm>
          <a:prstGeom prst="rect">
            <a:avLst/>
          </a:prstGeom>
          <a:solidFill>
            <a:schemeClr val="bg2">
              <a:alpha val="8392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83092AB-D0CC-B849-9D33-EE286E9216E4}"/>
              </a:ext>
            </a:extLst>
          </p:cNvPr>
          <p:cNvSpPr/>
          <p:nvPr userDrawn="1"/>
        </p:nvSpPr>
        <p:spPr>
          <a:xfrm>
            <a:off x="0" y="6336632"/>
            <a:ext cx="12192000" cy="521368"/>
          </a:xfrm>
          <a:prstGeom prst="rect">
            <a:avLst/>
          </a:prstGeom>
          <a:solidFill>
            <a:srgbClr val="C5093B"/>
          </a:solidFill>
          <a:ln>
            <a:solidFill>
              <a:srgbClr val="C509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C823CD60-1EF5-3749-9BB7-2B9CD8F950F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848474" y="6336632"/>
            <a:ext cx="1151021" cy="523191"/>
          </a:xfrm>
          <a:prstGeom prst="rect">
            <a:avLst/>
          </a:prstGeom>
        </p:spPr>
      </p:pic>
      <p:sp>
        <p:nvSpPr>
          <p:cNvPr id="12" name="Text Placeholder 10">
            <a:extLst>
              <a:ext uri="{FF2B5EF4-FFF2-40B4-BE49-F238E27FC236}">
                <a16:creationId xmlns:a16="http://schemas.microsoft.com/office/drawing/2014/main" id="{50E19059-29A0-0F48-80D6-2528EF1EEE23}"/>
              </a:ext>
            </a:extLst>
          </p:cNvPr>
          <p:cNvSpPr>
            <a:spLocks noGrp="1"/>
          </p:cNvSpPr>
          <p:nvPr>
            <p:ph type="body" sz="quarter" idx="10" hasCustomPrompt="1"/>
          </p:nvPr>
        </p:nvSpPr>
        <p:spPr>
          <a:xfrm>
            <a:off x="859536" y="1780471"/>
            <a:ext cx="3022835" cy="962059"/>
          </a:xfrm>
          <a:prstGeom prst="rect">
            <a:avLst/>
          </a:prstGeom>
        </p:spPr>
        <p:txBody>
          <a:bodyPr/>
          <a:lstStyle>
            <a:lvl1pPr marL="0" indent="0" algn="r">
              <a:buNone/>
              <a:defRPr sz="2400" b="1" i="1">
                <a:solidFill>
                  <a:schemeClr val="tx2">
                    <a:lumMod val="65000"/>
                    <a:lumOff val="35000"/>
                  </a:schemeClr>
                </a:solidFill>
              </a:defRPr>
            </a:lvl1pPr>
          </a:lstStyle>
          <a:p>
            <a:pPr lvl="0"/>
            <a:r>
              <a:rPr lang="en-US"/>
              <a:t>Subtitle or tagline </a:t>
            </a:r>
          </a:p>
        </p:txBody>
      </p:sp>
      <p:cxnSp>
        <p:nvCxnSpPr>
          <p:cNvPr id="13" name="Straight Connector 12">
            <a:extLst>
              <a:ext uri="{FF2B5EF4-FFF2-40B4-BE49-F238E27FC236}">
                <a16:creationId xmlns:a16="http://schemas.microsoft.com/office/drawing/2014/main" id="{00C76FCB-064B-A74B-9E29-3EEF95CF1152}"/>
              </a:ext>
            </a:extLst>
          </p:cNvPr>
          <p:cNvCxnSpPr>
            <a:cxnSpLocks/>
          </p:cNvCxnSpPr>
          <p:nvPr userDrawn="1"/>
        </p:nvCxnSpPr>
        <p:spPr>
          <a:xfrm rot="5400000">
            <a:off x="1682852" y="3346850"/>
            <a:ext cx="4808299" cy="0"/>
          </a:xfrm>
          <a:prstGeom prst="line">
            <a:avLst/>
          </a:prstGeom>
          <a:ln w="28575">
            <a:solidFill>
              <a:schemeClr val="tx2">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65064792-F379-EA47-9450-07A5DC857B5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848474" y="6336632"/>
            <a:ext cx="1151021" cy="523191"/>
          </a:xfrm>
          <a:prstGeom prst="rect">
            <a:avLst/>
          </a:prstGeom>
        </p:spPr>
      </p:pic>
      <p:sp>
        <p:nvSpPr>
          <p:cNvPr id="15" name="Text Placeholder 2">
            <a:extLst>
              <a:ext uri="{FF2B5EF4-FFF2-40B4-BE49-F238E27FC236}">
                <a16:creationId xmlns:a16="http://schemas.microsoft.com/office/drawing/2014/main" id="{0F07B0AE-0BBE-6C4C-B19B-2597AB782244}"/>
              </a:ext>
            </a:extLst>
          </p:cNvPr>
          <p:cNvSpPr>
            <a:spLocks noGrp="1"/>
          </p:cNvSpPr>
          <p:nvPr>
            <p:ph type="body" sz="quarter" idx="11" hasCustomPrompt="1"/>
          </p:nvPr>
        </p:nvSpPr>
        <p:spPr>
          <a:xfrm>
            <a:off x="7745510" y="1196266"/>
            <a:ext cx="3428833" cy="394692"/>
          </a:xfrm>
          <a:prstGeom prst="rect">
            <a:avLst/>
          </a:prstGeom>
        </p:spPr>
        <p:txBody>
          <a:bodyPr/>
          <a:lstStyle>
            <a:lvl1pPr marL="0" indent="0">
              <a:buNone/>
              <a:defRPr b="1">
                <a:solidFill>
                  <a:schemeClr val="tx2">
                    <a:lumMod val="65000"/>
                    <a:lumOff val="35000"/>
                  </a:schemeClr>
                </a:solidFill>
                <a:latin typeface="Arial" panose="020B0604020202020204" pitchFamily="34" charset="0"/>
                <a:cs typeface="Arial" panose="020B0604020202020204" pitchFamily="34" charset="0"/>
              </a:defRPr>
            </a:lvl1pPr>
          </a:lstStyle>
          <a:p>
            <a:pPr algn="ctr"/>
            <a:r>
              <a:rPr lang="en-US"/>
              <a:t>Name</a:t>
            </a:r>
          </a:p>
        </p:txBody>
      </p:sp>
      <p:sp>
        <p:nvSpPr>
          <p:cNvPr id="16" name="Text Placeholder 2">
            <a:extLst>
              <a:ext uri="{FF2B5EF4-FFF2-40B4-BE49-F238E27FC236}">
                <a16:creationId xmlns:a16="http://schemas.microsoft.com/office/drawing/2014/main" id="{F4B7F20F-8227-D74F-841C-67E24EFF2FDF}"/>
              </a:ext>
            </a:extLst>
          </p:cNvPr>
          <p:cNvSpPr>
            <a:spLocks noGrp="1"/>
          </p:cNvSpPr>
          <p:nvPr>
            <p:ph type="body" sz="quarter" idx="12" hasCustomPrompt="1"/>
          </p:nvPr>
        </p:nvSpPr>
        <p:spPr>
          <a:xfrm>
            <a:off x="7745510" y="1780471"/>
            <a:ext cx="3428833" cy="394692"/>
          </a:xfrm>
          <a:prstGeom prst="rect">
            <a:avLst/>
          </a:prstGeom>
        </p:spPr>
        <p:txBody>
          <a:bodyPr/>
          <a:lstStyle>
            <a:lvl1pPr marL="0" indent="0">
              <a:buNone/>
              <a:defRPr sz="2000" b="1" i="1">
                <a:solidFill>
                  <a:schemeClr val="tx2">
                    <a:lumMod val="65000"/>
                    <a:lumOff val="35000"/>
                  </a:schemeClr>
                </a:solidFill>
                <a:latin typeface="Arial" panose="020B0604020202020204" pitchFamily="34" charset="0"/>
                <a:cs typeface="Arial" panose="020B0604020202020204" pitchFamily="34" charset="0"/>
              </a:defRPr>
            </a:lvl1pPr>
          </a:lstStyle>
          <a:p>
            <a:pPr algn="ctr"/>
            <a:r>
              <a:rPr lang="en-US"/>
              <a:t>Title</a:t>
            </a:r>
          </a:p>
        </p:txBody>
      </p:sp>
      <p:sp>
        <p:nvSpPr>
          <p:cNvPr id="17" name="Text Placeholder 10">
            <a:extLst>
              <a:ext uri="{FF2B5EF4-FFF2-40B4-BE49-F238E27FC236}">
                <a16:creationId xmlns:a16="http://schemas.microsoft.com/office/drawing/2014/main" id="{C1734E90-BFD0-4C40-890F-C32D2C311702}"/>
              </a:ext>
            </a:extLst>
          </p:cNvPr>
          <p:cNvSpPr>
            <a:spLocks noGrp="1"/>
          </p:cNvSpPr>
          <p:nvPr>
            <p:ph type="body" sz="quarter" idx="13" hasCustomPrompt="1"/>
          </p:nvPr>
        </p:nvSpPr>
        <p:spPr>
          <a:xfrm>
            <a:off x="859536" y="1044209"/>
            <a:ext cx="3022835" cy="546749"/>
          </a:xfrm>
          <a:prstGeom prst="rect">
            <a:avLst/>
          </a:prstGeom>
        </p:spPr>
        <p:txBody>
          <a:bodyPr/>
          <a:lstStyle>
            <a:lvl1pPr marL="0" indent="0" algn="r">
              <a:buNone/>
              <a:defRPr sz="3600" b="1">
                <a:solidFill>
                  <a:schemeClr val="tx2">
                    <a:lumMod val="65000"/>
                    <a:lumOff val="35000"/>
                  </a:schemeClr>
                </a:solidFill>
                <a:latin typeface="Garamond" panose="02020404030301010803" pitchFamily="18" charset="0"/>
                <a:cs typeface="Arial" panose="020B0604020202020204" pitchFamily="34" charset="0"/>
              </a:defRPr>
            </a:lvl1pPr>
          </a:lstStyle>
          <a:p>
            <a:pPr lvl="0"/>
            <a:r>
              <a:rPr lang="en-US"/>
              <a:t>About Us</a:t>
            </a:r>
          </a:p>
        </p:txBody>
      </p:sp>
      <p:sp>
        <p:nvSpPr>
          <p:cNvPr id="18" name="Text Placeholder 2">
            <a:extLst>
              <a:ext uri="{FF2B5EF4-FFF2-40B4-BE49-F238E27FC236}">
                <a16:creationId xmlns:a16="http://schemas.microsoft.com/office/drawing/2014/main" id="{43F4EE19-170A-C74C-9BF9-F6BC463F40BD}"/>
              </a:ext>
            </a:extLst>
          </p:cNvPr>
          <p:cNvSpPr>
            <a:spLocks noGrp="1"/>
          </p:cNvSpPr>
          <p:nvPr>
            <p:ph type="body" sz="quarter" idx="14" hasCustomPrompt="1"/>
          </p:nvPr>
        </p:nvSpPr>
        <p:spPr>
          <a:xfrm>
            <a:off x="7745510" y="3807524"/>
            <a:ext cx="3428833" cy="394692"/>
          </a:xfrm>
          <a:prstGeom prst="rect">
            <a:avLst/>
          </a:prstGeom>
        </p:spPr>
        <p:txBody>
          <a:bodyPr/>
          <a:lstStyle>
            <a:lvl1pPr marL="0" indent="0">
              <a:buNone/>
              <a:defRPr b="1">
                <a:solidFill>
                  <a:schemeClr val="tx2">
                    <a:lumMod val="65000"/>
                    <a:lumOff val="35000"/>
                  </a:schemeClr>
                </a:solidFill>
                <a:latin typeface="Arial" panose="020B0604020202020204" pitchFamily="34" charset="0"/>
                <a:cs typeface="Arial" panose="020B0604020202020204" pitchFamily="34" charset="0"/>
              </a:defRPr>
            </a:lvl1pPr>
          </a:lstStyle>
          <a:p>
            <a:pPr algn="ctr"/>
            <a:r>
              <a:rPr lang="en-US"/>
              <a:t>Name</a:t>
            </a:r>
          </a:p>
        </p:txBody>
      </p:sp>
      <p:sp>
        <p:nvSpPr>
          <p:cNvPr id="19" name="Text Placeholder 2">
            <a:extLst>
              <a:ext uri="{FF2B5EF4-FFF2-40B4-BE49-F238E27FC236}">
                <a16:creationId xmlns:a16="http://schemas.microsoft.com/office/drawing/2014/main" id="{7B3C6E49-DDE1-8345-B271-8D26A7D56E42}"/>
              </a:ext>
            </a:extLst>
          </p:cNvPr>
          <p:cNvSpPr>
            <a:spLocks noGrp="1"/>
          </p:cNvSpPr>
          <p:nvPr>
            <p:ph type="body" sz="quarter" idx="15" hasCustomPrompt="1"/>
          </p:nvPr>
        </p:nvSpPr>
        <p:spPr>
          <a:xfrm>
            <a:off x="7745510" y="4391729"/>
            <a:ext cx="3428833" cy="394692"/>
          </a:xfrm>
          <a:prstGeom prst="rect">
            <a:avLst/>
          </a:prstGeom>
        </p:spPr>
        <p:txBody>
          <a:bodyPr/>
          <a:lstStyle>
            <a:lvl1pPr marL="0" indent="0">
              <a:buNone/>
              <a:defRPr sz="2000" b="1" i="1">
                <a:solidFill>
                  <a:schemeClr val="tx2">
                    <a:lumMod val="65000"/>
                    <a:lumOff val="35000"/>
                  </a:schemeClr>
                </a:solidFill>
                <a:latin typeface="Arial" panose="020B0604020202020204" pitchFamily="34" charset="0"/>
                <a:cs typeface="Arial" panose="020B0604020202020204" pitchFamily="34" charset="0"/>
              </a:defRPr>
            </a:lvl1pPr>
          </a:lstStyle>
          <a:p>
            <a:pPr algn="ctr"/>
            <a:r>
              <a:rPr lang="en-US"/>
              <a:t>Title</a:t>
            </a:r>
          </a:p>
        </p:txBody>
      </p:sp>
      <p:grpSp>
        <p:nvGrpSpPr>
          <p:cNvPr id="20" name="Group 19">
            <a:extLst>
              <a:ext uri="{FF2B5EF4-FFF2-40B4-BE49-F238E27FC236}">
                <a16:creationId xmlns:a16="http://schemas.microsoft.com/office/drawing/2014/main" id="{FCFF99AE-1E78-CE42-99FB-BC35623324E4}"/>
              </a:ext>
            </a:extLst>
          </p:cNvPr>
          <p:cNvGrpSpPr/>
          <p:nvPr userDrawn="1"/>
        </p:nvGrpSpPr>
        <p:grpSpPr>
          <a:xfrm>
            <a:off x="191775" y="6488542"/>
            <a:ext cx="1444503" cy="239316"/>
            <a:chOff x="191775" y="6471689"/>
            <a:chExt cx="1444503" cy="239316"/>
          </a:xfrm>
        </p:grpSpPr>
        <p:sp>
          <p:nvSpPr>
            <p:cNvPr id="21" name="Text Placeholder 7">
              <a:extLst>
                <a:ext uri="{FF2B5EF4-FFF2-40B4-BE49-F238E27FC236}">
                  <a16:creationId xmlns:a16="http://schemas.microsoft.com/office/drawing/2014/main" id="{74CBCB6E-658C-E548-864D-490026B8B2F9}"/>
                </a:ext>
              </a:extLst>
            </p:cNvPr>
            <p:cNvSpPr txBox="1">
              <a:spLocks/>
            </p:cNvSpPr>
            <p:nvPr userDrawn="1"/>
          </p:nvSpPr>
          <p:spPr>
            <a:xfrm>
              <a:off x="417077" y="6471689"/>
              <a:ext cx="1219201" cy="23931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1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000"/>
                <a:t>shiftproject.org</a:t>
              </a:r>
            </a:p>
          </p:txBody>
        </p:sp>
        <p:pic>
          <p:nvPicPr>
            <p:cNvPr id="22" name="Picture 21">
              <a:extLst>
                <a:ext uri="{FF2B5EF4-FFF2-40B4-BE49-F238E27FC236}">
                  <a16:creationId xmlns:a16="http://schemas.microsoft.com/office/drawing/2014/main" id="{C73DAE2C-60BC-1C4A-B6FD-813281B5F5C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91775" y="6496071"/>
              <a:ext cx="194523" cy="190553"/>
            </a:xfrm>
            <a:prstGeom prst="rect">
              <a:avLst/>
            </a:prstGeom>
          </p:spPr>
        </p:pic>
      </p:grpSp>
      <p:grpSp>
        <p:nvGrpSpPr>
          <p:cNvPr id="23" name="Group 22">
            <a:extLst>
              <a:ext uri="{FF2B5EF4-FFF2-40B4-BE49-F238E27FC236}">
                <a16:creationId xmlns:a16="http://schemas.microsoft.com/office/drawing/2014/main" id="{ED6E65AA-74A8-374B-A811-0951F3D8D81A}"/>
              </a:ext>
            </a:extLst>
          </p:cNvPr>
          <p:cNvGrpSpPr/>
          <p:nvPr userDrawn="1"/>
        </p:nvGrpSpPr>
        <p:grpSpPr>
          <a:xfrm>
            <a:off x="1610519" y="6471040"/>
            <a:ext cx="1400905" cy="274320"/>
            <a:chOff x="1610519" y="6471040"/>
            <a:chExt cx="1400905" cy="274320"/>
          </a:xfrm>
        </p:grpSpPr>
        <p:pic>
          <p:nvPicPr>
            <p:cNvPr id="24" name="Picture 23">
              <a:extLst>
                <a:ext uri="{FF2B5EF4-FFF2-40B4-BE49-F238E27FC236}">
                  <a16:creationId xmlns:a16="http://schemas.microsoft.com/office/drawing/2014/main" id="{3DF7BCD2-3CAF-4C46-A0E5-B386EF95D34F}"/>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610519" y="6471040"/>
              <a:ext cx="271934" cy="274320"/>
            </a:xfrm>
            <a:prstGeom prst="rect">
              <a:avLst/>
            </a:prstGeom>
          </p:spPr>
        </p:pic>
        <p:sp>
          <p:nvSpPr>
            <p:cNvPr id="25" name="Text Placeholder 7">
              <a:extLst>
                <a:ext uri="{FF2B5EF4-FFF2-40B4-BE49-F238E27FC236}">
                  <a16:creationId xmlns:a16="http://schemas.microsoft.com/office/drawing/2014/main" id="{4EA7431C-5A1A-9B42-B1B5-0EA37780C1F7}"/>
                </a:ext>
              </a:extLst>
            </p:cNvPr>
            <p:cNvSpPr txBox="1">
              <a:spLocks/>
            </p:cNvSpPr>
            <p:nvPr userDrawn="1"/>
          </p:nvSpPr>
          <p:spPr>
            <a:xfrm>
              <a:off x="1874520" y="6495420"/>
              <a:ext cx="1136904" cy="249939"/>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1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000"/>
                <a:t>@ShiftProject</a:t>
              </a:r>
            </a:p>
          </p:txBody>
        </p:sp>
      </p:grpSp>
    </p:spTree>
    <p:extLst>
      <p:ext uri="{BB962C8B-B14F-4D97-AF65-F5344CB8AC3E}">
        <p14:creationId xmlns:p14="http://schemas.microsoft.com/office/powerpoint/2010/main" val="21027550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Disclaimer_2020">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098D74E-A95B-A34F-978F-171C50184A71}"/>
              </a:ext>
            </a:extLst>
          </p:cNvPr>
          <p:cNvPicPr>
            <a:picLocks noChangeAspect="1"/>
          </p:cNvPicPr>
          <p:nvPr userDrawn="1"/>
        </p:nvPicPr>
        <p:blipFill>
          <a:blip r:embed="rId2"/>
          <a:stretch>
            <a:fillRect/>
          </a:stretch>
        </p:blipFill>
        <p:spPr>
          <a:xfrm>
            <a:off x="-10011629" y="2274705"/>
            <a:ext cx="1649637" cy="749835"/>
          </a:xfrm>
          <a:prstGeom prst="rect">
            <a:avLst/>
          </a:prstGeom>
        </p:spPr>
      </p:pic>
      <p:sp>
        <p:nvSpPr>
          <p:cNvPr id="18" name="Freeform 17">
            <a:extLst>
              <a:ext uri="{FF2B5EF4-FFF2-40B4-BE49-F238E27FC236}">
                <a16:creationId xmlns:a16="http://schemas.microsoft.com/office/drawing/2014/main" id="{F885FF3F-7DCB-884B-9D76-13A6DA17B1C2}"/>
              </a:ext>
            </a:extLst>
          </p:cNvPr>
          <p:cNvSpPr/>
          <p:nvPr userDrawn="1"/>
        </p:nvSpPr>
        <p:spPr>
          <a:xfrm>
            <a:off x="0" y="0"/>
            <a:ext cx="6933834" cy="5847347"/>
          </a:xfrm>
          <a:custGeom>
            <a:avLst/>
            <a:gdLst>
              <a:gd name="connsiteX0" fmla="*/ 2414854 w 6933834"/>
              <a:gd name="connsiteY0" fmla="*/ 0 h 5847347"/>
              <a:gd name="connsiteX1" fmla="*/ 6933834 w 6933834"/>
              <a:gd name="connsiteY1" fmla="*/ 0 h 5847347"/>
              <a:gd name="connsiteX2" fmla="*/ 2315424 w 6933834"/>
              <a:gd name="connsiteY2" fmla="*/ 5847347 h 5847347"/>
              <a:gd name="connsiteX3" fmla="*/ 0 w 6933834"/>
              <a:gd name="connsiteY3" fmla="*/ 5847347 h 5847347"/>
              <a:gd name="connsiteX4" fmla="*/ 0 w 6933834"/>
              <a:gd name="connsiteY4" fmla="*/ 3057435 h 58473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33834" h="5847347">
                <a:moveTo>
                  <a:pt x="2414854" y="0"/>
                </a:moveTo>
                <a:lnTo>
                  <a:pt x="6933834" y="0"/>
                </a:lnTo>
                <a:lnTo>
                  <a:pt x="2315424" y="5847347"/>
                </a:lnTo>
                <a:lnTo>
                  <a:pt x="0" y="5847347"/>
                </a:lnTo>
                <a:lnTo>
                  <a:pt x="0" y="3057435"/>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Parallelogram 18">
            <a:extLst>
              <a:ext uri="{FF2B5EF4-FFF2-40B4-BE49-F238E27FC236}">
                <a16:creationId xmlns:a16="http://schemas.microsoft.com/office/drawing/2014/main" id="{B895647D-8398-794F-95E9-DE24F92CD261}"/>
              </a:ext>
            </a:extLst>
          </p:cNvPr>
          <p:cNvSpPr/>
          <p:nvPr userDrawn="1"/>
        </p:nvSpPr>
        <p:spPr>
          <a:xfrm>
            <a:off x="2480443" y="1010653"/>
            <a:ext cx="9137390" cy="5847347"/>
          </a:xfrm>
          <a:prstGeom prst="parallelogram">
            <a:avLst>
              <a:gd name="adj" fmla="val 78983"/>
            </a:avLst>
          </a:prstGeom>
          <a:solidFill>
            <a:schemeClr val="bg2">
              <a:lumMod val="75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endParaRPr>
          </a:p>
        </p:txBody>
      </p:sp>
      <p:sp>
        <p:nvSpPr>
          <p:cNvPr id="20" name="Rectangle 19">
            <a:extLst>
              <a:ext uri="{FF2B5EF4-FFF2-40B4-BE49-F238E27FC236}">
                <a16:creationId xmlns:a16="http://schemas.microsoft.com/office/drawing/2014/main" id="{35887B93-22C7-6C47-83A0-1219D71B4C5B}"/>
              </a:ext>
            </a:extLst>
          </p:cNvPr>
          <p:cNvSpPr/>
          <p:nvPr userDrawn="1"/>
        </p:nvSpPr>
        <p:spPr>
          <a:xfrm>
            <a:off x="0" y="0"/>
            <a:ext cx="12191999" cy="7015397"/>
          </a:xfrm>
          <a:prstGeom prst="rect">
            <a:avLst/>
          </a:prstGeom>
          <a:solidFill>
            <a:schemeClr val="bg2">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AA8E97DD-F755-084D-B4BC-7D9A244B383F}"/>
              </a:ext>
            </a:extLst>
          </p:cNvPr>
          <p:cNvSpPr/>
          <p:nvPr userDrawn="1"/>
        </p:nvSpPr>
        <p:spPr>
          <a:xfrm>
            <a:off x="10073390" y="6414962"/>
            <a:ext cx="1894167" cy="276999"/>
          </a:xfrm>
          <a:prstGeom prst="rect">
            <a:avLst/>
          </a:prstGeom>
        </p:spPr>
        <p:txBody>
          <a:bodyPr wrap="square">
            <a:spAutoFit/>
          </a:bodyPr>
          <a:lstStyle/>
          <a:p>
            <a:pPr algn="r"/>
            <a:r>
              <a:rPr lang="en-US" sz="1200" i="1">
                <a:solidFill>
                  <a:schemeClr val="tx1"/>
                </a:solidFill>
                <a:latin typeface="Arial" panose="020B0604020202020204" pitchFamily="34" charset="0"/>
                <a:cs typeface="Arial" panose="020B0604020202020204" pitchFamily="34" charset="0"/>
              </a:rPr>
              <a:t>Shift Project, Ltd. © 2022</a:t>
            </a:r>
          </a:p>
        </p:txBody>
      </p:sp>
      <p:cxnSp>
        <p:nvCxnSpPr>
          <p:cNvPr id="31" name="Straight Connector 30">
            <a:extLst>
              <a:ext uri="{FF2B5EF4-FFF2-40B4-BE49-F238E27FC236}">
                <a16:creationId xmlns:a16="http://schemas.microsoft.com/office/drawing/2014/main" id="{F50E1EB7-859B-CA43-B7E0-D4F657B034BE}"/>
              </a:ext>
            </a:extLst>
          </p:cNvPr>
          <p:cNvCxnSpPr>
            <a:cxnSpLocks/>
          </p:cNvCxnSpPr>
          <p:nvPr userDrawn="1"/>
        </p:nvCxnSpPr>
        <p:spPr>
          <a:xfrm>
            <a:off x="0" y="1499017"/>
            <a:ext cx="64008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80B7BA0C-580B-3540-A320-2132EF6E8F69}"/>
              </a:ext>
            </a:extLst>
          </p:cNvPr>
          <p:cNvCxnSpPr/>
          <p:nvPr userDrawn="1"/>
        </p:nvCxnSpPr>
        <p:spPr>
          <a:xfrm>
            <a:off x="5791200" y="6133476"/>
            <a:ext cx="64008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5EA155CF-063D-6C4B-9518-6BD460678B51}"/>
              </a:ext>
            </a:extLst>
          </p:cNvPr>
          <p:cNvSpPr txBox="1"/>
          <p:nvPr userDrawn="1"/>
        </p:nvSpPr>
        <p:spPr>
          <a:xfrm>
            <a:off x="269822" y="687487"/>
            <a:ext cx="3057994" cy="646331"/>
          </a:xfrm>
          <a:prstGeom prst="rect">
            <a:avLst/>
          </a:prstGeom>
          <a:noFill/>
        </p:spPr>
        <p:txBody>
          <a:bodyPr wrap="square" rtlCol="0">
            <a:spAutoFit/>
          </a:bodyPr>
          <a:lstStyle/>
          <a:p>
            <a:r>
              <a:rPr lang="en-US" sz="3600" b="1"/>
              <a:t>DISCLAIMER</a:t>
            </a:r>
          </a:p>
        </p:txBody>
      </p:sp>
    </p:spTree>
    <p:extLst>
      <p:ext uri="{BB962C8B-B14F-4D97-AF65-F5344CB8AC3E}">
        <p14:creationId xmlns:p14="http://schemas.microsoft.com/office/powerpoint/2010/main" val="35058933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Transition Slide 3">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7446428-826E-E34C-B140-ED206069AE1E}"/>
              </a:ext>
            </a:extLst>
          </p:cNvPr>
          <p:cNvSpPr/>
          <p:nvPr userDrawn="1"/>
        </p:nvSpPr>
        <p:spPr>
          <a:xfrm>
            <a:off x="0" y="0"/>
            <a:ext cx="12192000" cy="6858000"/>
          </a:xfrm>
          <a:prstGeom prst="rect">
            <a:avLst/>
          </a:prstGeom>
          <a:solidFill>
            <a:schemeClr val="accent4"/>
          </a:solidFill>
          <a:ln>
            <a:solidFill>
              <a:srgbClr val="8003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a:extLst>
              <a:ext uri="{FF2B5EF4-FFF2-40B4-BE49-F238E27FC236}">
                <a16:creationId xmlns:a16="http://schemas.microsoft.com/office/drawing/2014/main" id="{D2E9D632-8144-B947-B9DF-F80342D0BEF6}"/>
              </a:ext>
            </a:extLst>
          </p:cNvPr>
          <p:cNvCxnSpPr>
            <a:cxnSpLocks/>
          </p:cNvCxnSpPr>
          <p:nvPr userDrawn="1"/>
        </p:nvCxnSpPr>
        <p:spPr>
          <a:xfrm>
            <a:off x="-43249" y="6334809"/>
            <a:ext cx="12278497" cy="1"/>
          </a:xfrm>
          <a:prstGeom prst="line">
            <a:avLst/>
          </a:prstGeom>
          <a:ln w="31750">
            <a:solidFill>
              <a:schemeClr val="bg1"/>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F6F8FF1C-8A25-C94E-A731-60309138B95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848474" y="6336632"/>
            <a:ext cx="1151021" cy="523191"/>
          </a:xfrm>
          <a:prstGeom prst="rect">
            <a:avLst/>
          </a:prstGeom>
        </p:spPr>
      </p:pic>
      <p:sp>
        <p:nvSpPr>
          <p:cNvPr id="18" name="Text Placeholder 17">
            <a:extLst>
              <a:ext uri="{FF2B5EF4-FFF2-40B4-BE49-F238E27FC236}">
                <a16:creationId xmlns:a16="http://schemas.microsoft.com/office/drawing/2014/main" id="{68988E3B-15D7-254F-9391-3D23FA66AF8E}"/>
              </a:ext>
            </a:extLst>
          </p:cNvPr>
          <p:cNvSpPr>
            <a:spLocks noGrp="1"/>
          </p:cNvSpPr>
          <p:nvPr>
            <p:ph type="body" sz="quarter" idx="10" hasCustomPrompt="1"/>
          </p:nvPr>
        </p:nvSpPr>
        <p:spPr>
          <a:xfrm>
            <a:off x="3087684" y="2863249"/>
            <a:ext cx="6016625" cy="2224088"/>
          </a:xfrm>
          <a:prstGeom prst="rect">
            <a:avLst/>
          </a:prstGeom>
        </p:spPr>
        <p:txBody>
          <a:bodyPr/>
          <a:lstStyle>
            <a:lvl1pPr marL="0" indent="0" algn="ctr">
              <a:buNone/>
              <a:defRPr b="1" i="0">
                <a:solidFill>
                  <a:schemeClr val="bg1"/>
                </a:solidFill>
                <a:latin typeface="Garamond" panose="02020404030301010803" pitchFamily="18" charset="0"/>
              </a:defRPr>
            </a:lvl1pPr>
          </a:lstStyle>
          <a:p>
            <a:pPr lvl="0"/>
            <a:r>
              <a:rPr lang="en-US"/>
              <a:t>Use this slide to make a brief bold statement or transition between new topics.  </a:t>
            </a:r>
            <a:br>
              <a:rPr lang="en-US"/>
            </a:br>
            <a:r>
              <a:rPr lang="en-US"/>
              <a:t>You can choose words to highlight for emphasis or include icons. </a:t>
            </a:r>
          </a:p>
        </p:txBody>
      </p:sp>
      <p:grpSp>
        <p:nvGrpSpPr>
          <p:cNvPr id="14" name="Group 13">
            <a:extLst>
              <a:ext uri="{FF2B5EF4-FFF2-40B4-BE49-F238E27FC236}">
                <a16:creationId xmlns:a16="http://schemas.microsoft.com/office/drawing/2014/main" id="{1CE7F534-2FFC-3743-8833-4CCDB9473088}"/>
              </a:ext>
            </a:extLst>
          </p:cNvPr>
          <p:cNvGrpSpPr/>
          <p:nvPr userDrawn="1"/>
        </p:nvGrpSpPr>
        <p:grpSpPr>
          <a:xfrm>
            <a:off x="191775" y="6488542"/>
            <a:ext cx="1444503" cy="239316"/>
            <a:chOff x="191775" y="6471689"/>
            <a:chExt cx="1444503" cy="239316"/>
          </a:xfrm>
        </p:grpSpPr>
        <p:sp>
          <p:nvSpPr>
            <p:cNvPr id="15" name="Text Placeholder 7">
              <a:extLst>
                <a:ext uri="{FF2B5EF4-FFF2-40B4-BE49-F238E27FC236}">
                  <a16:creationId xmlns:a16="http://schemas.microsoft.com/office/drawing/2014/main" id="{F3EB289A-8B24-3D47-B1C8-CDDAD3FA7EF9}"/>
                </a:ext>
              </a:extLst>
            </p:cNvPr>
            <p:cNvSpPr txBox="1">
              <a:spLocks/>
            </p:cNvSpPr>
            <p:nvPr userDrawn="1"/>
          </p:nvSpPr>
          <p:spPr>
            <a:xfrm>
              <a:off x="417077" y="6471689"/>
              <a:ext cx="1219201" cy="23931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1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000"/>
                <a:t>shiftproject.org</a:t>
              </a:r>
            </a:p>
          </p:txBody>
        </p:sp>
        <p:pic>
          <p:nvPicPr>
            <p:cNvPr id="16" name="Picture 15">
              <a:extLst>
                <a:ext uri="{FF2B5EF4-FFF2-40B4-BE49-F238E27FC236}">
                  <a16:creationId xmlns:a16="http://schemas.microsoft.com/office/drawing/2014/main" id="{5B2326F5-AD0D-2446-944B-CE4BE7EE793E}"/>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91775" y="6496071"/>
              <a:ext cx="194523" cy="190553"/>
            </a:xfrm>
            <a:prstGeom prst="rect">
              <a:avLst/>
            </a:prstGeom>
          </p:spPr>
        </p:pic>
      </p:grpSp>
      <p:grpSp>
        <p:nvGrpSpPr>
          <p:cNvPr id="17" name="Group 16">
            <a:extLst>
              <a:ext uri="{FF2B5EF4-FFF2-40B4-BE49-F238E27FC236}">
                <a16:creationId xmlns:a16="http://schemas.microsoft.com/office/drawing/2014/main" id="{8B87D507-770D-B847-B4F7-39DA2CF66B5A}"/>
              </a:ext>
            </a:extLst>
          </p:cNvPr>
          <p:cNvGrpSpPr/>
          <p:nvPr userDrawn="1"/>
        </p:nvGrpSpPr>
        <p:grpSpPr>
          <a:xfrm>
            <a:off x="1610519" y="6471040"/>
            <a:ext cx="1400905" cy="274320"/>
            <a:chOff x="1610519" y="6471040"/>
            <a:chExt cx="1400905" cy="274320"/>
          </a:xfrm>
        </p:grpSpPr>
        <p:pic>
          <p:nvPicPr>
            <p:cNvPr id="19" name="Picture 18">
              <a:extLst>
                <a:ext uri="{FF2B5EF4-FFF2-40B4-BE49-F238E27FC236}">
                  <a16:creationId xmlns:a16="http://schemas.microsoft.com/office/drawing/2014/main" id="{CC1A4B27-8292-A442-9814-7C911E9214BE}"/>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610519" y="6471040"/>
              <a:ext cx="271934" cy="274320"/>
            </a:xfrm>
            <a:prstGeom prst="rect">
              <a:avLst/>
            </a:prstGeom>
          </p:spPr>
        </p:pic>
        <p:sp>
          <p:nvSpPr>
            <p:cNvPr id="20" name="Text Placeholder 7">
              <a:extLst>
                <a:ext uri="{FF2B5EF4-FFF2-40B4-BE49-F238E27FC236}">
                  <a16:creationId xmlns:a16="http://schemas.microsoft.com/office/drawing/2014/main" id="{C5213653-6E90-974D-8B9D-3A4E12847536}"/>
                </a:ext>
              </a:extLst>
            </p:cNvPr>
            <p:cNvSpPr txBox="1">
              <a:spLocks/>
            </p:cNvSpPr>
            <p:nvPr userDrawn="1"/>
          </p:nvSpPr>
          <p:spPr>
            <a:xfrm>
              <a:off x="1874520" y="6495420"/>
              <a:ext cx="1136904" cy="249939"/>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1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000"/>
                <a:t>@ShiftProject</a:t>
              </a:r>
            </a:p>
          </p:txBody>
        </p:sp>
      </p:grpSp>
    </p:spTree>
    <p:extLst>
      <p:ext uri="{BB962C8B-B14F-4D97-AF65-F5344CB8AC3E}">
        <p14:creationId xmlns:p14="http://schemas.microsoft.com/office/powerpoint/2010/main" val="30400892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Quote (2)">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8B64A223-4C79-334E-9635-40DB823DF47C}"/>
              </a:ext>
            </a:extLst>
          </p:cNvPr>
          <p:cNvSpPr/>
          <p:nvPr userDrawn="1"/>
        </p:nvSpPr>
        <p:spPr>
          <a:xfrm>
            <a:off x="0" y="0"/>
            <a:ext cx="6933834" cy="5847347"/>
          </a:xfrm>
          <a:custGeom>
            <a:avLst/>
            <a:gdLst>
              <a:gd name="connsiteX0" fmla="*/ 2414854 w 6933834"/>
              <a:gd name="connsiteY0" fmla="*/ 0 h 5847347"/>
              <a:gd name="connsiteX1" fmla="*/ 6933834 w 6933834"/>
              <a:gd name="connsiteY1" fmla="*/ 0 h 5847347"/>
              <a:gd name="connsiteX2" fmla="*/ 2315424 w 6933834"/>
              <a:gd name="connsiteY2" fmla="*/ 5847347 h 5847347"/>
              <a:gd name="connsiteX3" fmla="*/ 0 w 6933834"/>
              <a:gd name="connsiteY3" fmla="*/ 5847347 h 5847347"/>
              <a:gd name="connsiteX4" fmla="*/ 0 w 6933834"/>
              <a:gd name="connsiteY4" fmla="*/ 3057435 h 58473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33834" h="5847347">
                <a:moveTo>
                  <a:pt x="2414854" y="0"/>
                </a:moveTo>
                <a:lnTo>
                  <a:pt x="6933834" y="0"/>
                </a:lnTo>
                <a:lnTo>
                  <a:pt x="2315424" y="5847347"/>
                </a:lnTo>
                <a:lnTo>
                  <a:pt x="0" y="5847347"/>
                </a:lnTo>
                <a:lnTo>
                  <a:pt x="0" y="3057435"/>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Parallelogram 3">
            <a:extLst>
              <a:ext uri="{FF2B5EF4-FFF2-40B4-BE49-F238E27FC236}">
                <a16:creationId xmlns:a16="http://schemas.microsoft.com/office/drawing/2014/main" id="{046450E4-1216-BA49-B5A6-B5E920252325}"/>
              </a:ext>
            </a:extLst>
          </p:cNvPr>
          <p:cNvSpPr/>
          <p:nvPr userDrawn="1"/>
        </p:nvSpPr>
        <p:spPr>
          <a:xfrm>
            <a:off x="2510423" y="743637"/>
            <a:ext cx="9137390" cy="5847347"/>
          </a:xfrm>
          <a:prstGeom prst="parallelogram">
            <a:avLst>
              <a:gd name="adj" fmla="val 78983"/>
            </a:avLst>
          </a:prstGeom>
          <a:solidFill>
            <a:schemeClr val="bg2">
              <a:lumMod val="75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endParaRPr>
          </a:p>
        </p:txBody>
      </p:sp>
      <p:sp>
        <p:nvSpPr>
          <p:cNvPr id="5" name="Rectangle 4">
            <a:extLst>
              <a:ext uri="{FF2B5EF4-FFF2-40B4-BE49-F238E27FC236}">
                <a16:creationId xmlns:a16="http://schemas.microsoft.com/office/drawing/2014/main" id="{93C80D39-170B-6D47-9008-A3C587482298}"/>
              </a:ext>
            </a:extLst>
          </p:cNvPr>
          <p:cNvSpPr/>
          <p:nvPr userDrawn="1"/>
        </p:nvSpPr>
        <p:spPr>
          <a:xfrm>
            <a:off x="0" y="6336632"/>
            <a:ext cx="12192000" cy="521368"/>
          </a:xfrm>
          <a:prstGeom prst="rect">
            <a:avLst/>
          </a:prstGeom>
          <a:solidFill>
            <a:srgbClr val="C5093B"/>
          </a:solidFill>
          <a:ln>
            <a:solidFill>
              <a:srgbClr val="C509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7F716587-8A9B-9C49-9DC0-52A449A7358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848474" y="6336632"/>
            <a:ext cx="1151021" cy="523191"/>
          </a:xfrm>
          <a:prstGeom prst="rect">
            <a:avLst/>
          </a:prstGeom>
        </p:spPr>
      </p:pic>
      <p:sp>
        <p:nvSpPr>
          <p:cNvPr id="7" name="Rectangle 6">
            <a:extLst>
              <a:ext uri="{FF2B5EF4-FFF2-40B4-BE49-F238E27FC236}">
                <a16:creationId xmlns:a16="http://schemas.microsoft.com/office/drawing/2014/main" id="{F120D07C-45BE-4E49-B6DF-79BBFBFDE5C5}"/>
              </a:ext>
            </a:extLst>
          </p:cNvPr>
          <p:cNvSpPr/>
          <p:nvPr userDrawn="1"/>
        </p:nvSpPr>
        <p:spPr>
          <a:xfrm>
            <a:off x="0" y="-16478"/>
            <a:ext cx="12191999" cy="6358174"/>
          </a:xfrm>
          <a:prstGeom prst="rect">
            <a:avLst/>
          </a:prstGeom>
          <a:solidFill>
            <a:schemeClr val="bg2">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7">
            <a:extLst>
              <a:ext uri="{FF2B5EF4-FFF2-40B4-BE49-F238E27FC236}">
                <a16:creationId xmlns:a16="http://schemas.microsoft.com/office/drawing/2014/main" id="{EB74D129-18CE-954C-8488-072DE38ADDCF}"/>
              </a:ext>
            </a:extLst>
          </p:cNvPr>
          <p:cNvSpPr txBox="1">
            <a:spLocks/>
          </p:cNvSpPr>
          <p:nvPr userDrawn="1"/>
        </p:nvSpPr>
        <p:spPr>
          <a:xfrm>
            <a:off x="417077" y="6471689"/>
            <a:ext cx="1219201" cy="23931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1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000"/>
              <a:t>shiftproject.org</a:t>
            </a:r>
          </a:p>
        </p:txBody>
      </p:sp>
      <p:pic>
        <p:nvPicPr>
          <p:cNvPr id="9" name="Picture 8">
            <a:extLst>
              <a:ext uri="{FF2B5EF4-FFF2-40B4-BE49-F238E27FC236}">
                <a16:creationId xmlns:a16="http://schemas.microsoft.com/office/drawing/2014/main" id="{37A5E9F3-913A-A244-BC07-9906C255B69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91775" y="6496071"/>
            <a:ext cx="194523" cy="190553"/>
          </a:xfrm>
          <a:prstGeom prst="rect">
            <a:avLst/>
          </a:prstGeom>
        </p:spPr>
      </p:pic>
      <p:pic>
        <p:nvPicPr>
          <p:cNvPr id="10" name="Picture 9">
            <a:extLst>
              <a:ext uri="{FF2B5EF4-FFF2-40B4-BE49-F238E27FC236}">
                <a16:creationId xmlns:a16="http://schemas.microsoft.com/office/drawing/2014/main" id="{B54B26DB-42AC-0448-8586-6D9559B2F399}"/>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610519" y="6471040"/>
            <a:ext cx="271934" cy="274320"/>
          </a:xfrm>
          <a:prstGeom prst="rect">
            <a:avLst/>
          </a:prstGeom>
        </p:spPr>
      </p:pic>
      <p:sp>
        <p:nvSpPr>
          <p:cNvPr id="11" name="Text Placeholder 7">
            <a:extLst>
              <a:ext uri="{FF2B5EF4-FFF2-40B4-BE49-F238E27FC236}">
                <a16:creationId xmlns:a16="http://schemas.microsoft.com/office/drawing/2014/main" id="{1611A525-E2AE-6E46-BD4B-2253756BF648}"/>
              </a:ext>
            </a:extLst>
          </p:cNvPr>
          <p:cNvSpPr txBox="1">
            <a:spLocks/>
          </p:cNvSpPr>
          <p:nvPr userDrawn="1"/>
        </p:nvSpPr>
        <p:spPr>
          <a:xfrm>
            <a:off x="1874520" y="6495420"/>
            <a:ext cx="1136904" cy="249939"/>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1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000"/>
              <a:t>@ShiftProject</a:t>
            </a:r>
          </a:p>
        </p:txBody>
      </p:sp>
      <p:sp>
        <p:nvSpPr>
          <p:cNvPr id="12" name="Rectangle 11">
            <a:extLst>
              <a:ext uri="{FF2B5EF4-FFF2-40B4-BE49-F238E27FC236}">
                <a16:creationId xmlns:a16="http://schemas.microsoft.com/office/drawing/2014/main" id="{AEA08A30-1A2C-B049-B967-8EE02EFC10B2}"/>
              </a:ext>
            </a:extLst>
          </p:cNvPr>
          <p:cNvSpPr/>
          <p:nvPr userDrawn="1"/>
        </p:nvSpPr>
        <p:spPr>
          <a:xfrm>
            <a:off x="641075" y="3717338"/>
            <a:ext cx="11550926" cy="2276856"/>
          </a:xfrm>
          <a:prstGeom prst="rect">
            <a:avLst/>
          </a:prstGeom>
          <a:solidFill>
            <a:srgbClr val="8003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9AF5251-8BF2-B94A-8DD0-CF2731411E98}"/>
              </a:ext>
            </a:extLst>
          </p:cNvPr>
          <p:cNvSpPr/>
          <p:nvPr userDrawn="1"/>
        </p:nvSpPr>
        <p:spPr>
          <a:xfrm>
            <a:off x="0" y="1053547"/>
            <a:ext cx="11370365" cy="2276856"/>
          </a:xfrm>
          <a:prstGeom prst="rect">
            <a:avLst/>
          </a:prstGeom>
          <a:solidFill>
            <a:srgbClr val="3718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2AF7AD3F-B789-6E4E-9E19-CFF7DA002A54}"/>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9225803" y="981461"/>
            <a:ext cx="2144562" cy="2144562"/>
          </a:xfrm>
          <a:prstGeom prst="rect">
            <a:avLst/>
          </a:prstGeom>
        </p:spPr>
      </p:pic>
      <p:sp>
        <p:nvSpPr>
          <p:cNvPr id="15" name="Text Placeholder 10">
            <a:extLst>
              <a:ext uri="{FF2B5EF4-FFF2-40B4-BE49-F238E27FC236}">
                <a16:creationId xmlns:a16="http://schemas.microsoft.com/office/drawing/2014/main" id="{559A10BA-7C7A-1A43-9357-8F3CB6459C72}"/>
              </a:ext>
            </a:extLst>
          </p:cNvPr>
          <p:cNvSpPr>
            <a:spLocks noGrp="1"/>
          </p:cNvSpPr>
          <p:nvPr>
            <p:ph type="body" sz="quarter" idx="11" hasCustomPrompt="1"/>
          </p:nvPr>
        </p:nvSpPr>
        <p:spPr>
          <a:xfrm>
            <a:off x="641075" y="1375385"/>
            <a:ext cx="10161102" cy="1391478"/>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b="0">
                <a:solidFill>
                  <a:schemeClr val="bg1"/>
                </a:solidFill>
                <a:latin typeface="Arial" panose="020B0604020202020204" pitchFamily="34" charset="0"/>
                <a:cs typeface="Arial" panose="020B0604020202020204" pitchFamily="34" charset="0"/>
              </a:defRPr>
            </a:lvl1pPr>
          </a:lstStyle>
          <a:p>
            <a:r>
              <a:rPr lang="en-US"/>
              <a:t>Lorem ipsum dolor sit </a:t>
            </a:r>
            <a:r>
              <a:rPr lang="en-US" err="1"/>
              <a:t>amet</a:t>
            </a:r>
            <a:r>
              <a:rPr lang="en-US"/>
              <a:t>, tale </a:t>
            </a:r>
            <a:r>
              <a:rPr lang="en-US" err="1"/>
              <a:t>blandit</a:t>
            </a:r>
            <a:r>
              <a:rPr lang="en-US"/>
              <a:t> in qui, </a:t>
            </a:r>
            <a:r>
              <a:rPr lang="en-US" err="1"/>
              <a:t>iusto</a:t>
            </a:r>
            <a:r>
              <a:rPr lang="en-US"/>
              <a:t> </a:t>
            </a:r>
            <a:r>
              <a:rPr lang="en-US" err="1"/>
              <a:t>bonorum</a:t>
            </a:r>
            <a:r>
              <a:rPr lang="en-US"/>
              <a:t> </a:t>
            </a:r>
            <a:r>
              <a:rPr lang="en-US" err="1"/>
              <a:t>delectus</a:t>
            </a:r>
            <a:r>
              <a:rPr lang="en-US"/>
              <a:t> qui id, id </a:t>
            </a:r>
            <a:r>
              <a:rPr lang="en-US" err="1"/>
              <a:t>tamquam</a:t>
            </a:r>
            <a:r>
              <a:rPr lang="en-US"/>
              <a:t> </a:t>
            </a:r>
            <a:r>
              <a:rPr lang="en-US" err="1"/>
              <a:t>iuvaret</a:t>
            </a:r>
            <a:r>
              <a:rPr lang="en-US"/>
              <a:t> </a:t>
            </a:r>
            <a:r>
              <a:rPr lang="en-US" err="1"/>
              <a:t>dolores</a:t>
            </a:r>
            <a:r>
              <a:rPr lang="en-US"/>
              <a:t> sea. </a:t>
            </a:r>
            <a:r>
              <a:rPr lang="en-US" err="1"/>
              <a:t>Mea</a:t>
            </a:r>
            <a:r>
              <a:rPr lang="en-US"/>
              <a:t> </a:t>
            </a:r>
            <a:r>
              <a:rPr lang="en-US" err="1"/>
              <a:t>numquam</a:t>
            </a:r>
            <a:r>
              <a:rPr lang="en-US"/>
              <a:t> </a:t>
            </a:r>
            <a:r>
              <a:rPr lang="en-US" err="1"/>
              <a:t>senserit</a:t>
            </a:r>
            <a:r>
              <a:rPr lang="en-US"/>
              <a:t> </a:t>
            </a:r>
            <a:r>
              <a:rPr lang="en-US" err="1"/>
              <a:t>te</a:t>
            </a:r>
            <a:r>
              <a:rPr lang="en-US"/>
              <a:t>. </a:t>
            </a:r>
            <a:r>
              <a:rPr lang="en-US" err="1"/>
              <a:t>Sed</a:t>
            </a:r>
            <a:r>
              <a:rPr lang="en-US"/>
              <a:t> </a:t>
            </a:r>
            <a:r>
              <a:rPr lang="en-US" err="1"/>
              <a:t>audiam</a:t>
            </a:r>
            <a:r>
              <a:rPr lang="en-US"/>
              <a:t> </a:t>
            </a:r>
            <a:r>
              <a:rPr lang="en-US" err="1"/>
              <a:t>utamur</a:t>
            </a:r>
            <a:r>
              <a:rPr lang="en-US"/>
              <a:t> </a:t>
            </a:r>
            <a:r>
              <a:rPr lang="en-US" err="1"/>
              <a:t>tractatos</a:t>
            </a:r>
            <a:r>
              <a:rPr lang="en-US"/>
              <a:t> at, </a:t>
            </a:r>
            <a:r>
              <a:rPr lang="en-US" err="1"/>
              <a:t>suas</a:t>
            </a:r>
            <a:r>
              <a:rPr lang="en-US"/>
              <a:t> </a:t>
            </a:r>
            <a:r>
              <a:rPr lang="en-US" err="1"/>
              <a:t>salutatus</a:t>
            </a:r>
            <a:r>
              <a:rPr lang="en-US"/>
              <a:t> </a:t>
            </a:r>
            <a:r>
              <a:rPr lang="en-US" err="1"/>
              <a:t>disputationi</a:t>
            </a:r>
            <a:r>
              <a:rPr lang="en-US"/>
              <a:t> </a:t>
            </a:r>
            <a:r>
              <a:rPr lang="en-US" err="1"/>
              <a:t>eu</a:t>
            </a:r>
            <a:r>
              <a:rPr lang="en-US"/>
              <a:t> sed.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Qui ad </a:t>
            </a:r>
            <a:r>
              <a:rPr lang="en-US" err="1"/>
              <a:t>possit</a:t>
            </a:r>
            <a:r>
              <a:rPr lang="en-US"/>
              <a:t> </a:t>
            </a:r>
            <a:r>
              <a:rPr lang="en-US" err="1"/>
              <a:t>explicari</a:t>
            </a:r>
            <a:r>
              <a:rPr lang="en-US"/>
              <a:t>, has </a:t>
            </a:r>
            <a:r>
              <a:rPr lang="en-US" err="1"/>
              <a:t>ei</a:t>
            </a:r>
            <a:r>
              <a:rPr lang="en-US"/>
              <a:t> </a:t>
            </a:r>
            <a:r>
              <a:rPr lang="en-US" err="1"/>
              <a:t>oporteat</a:t>
            </a:r>
            <a:r>
              <a:rPr lang="en-US"/>
              <a:t> </a:t>
            </a:r>
            <a:r>
              <a:rPr lang="en-US" err="1"/>
              <a:t>quaestio</a:t>
            </a:r>
            <a:r>
              <a:rPr lang="en-US"/>
              <a:t>. Novum </a:t>
            </a:r>
            <a:r>
              <a:rPr lang="en-US" err="1"/>
              <a:t>numquam</a:t>
            </a:r>
            <a:r>
              <a:rPr lang="en-US"/>
              <a:t> </a:t>
            </a:r>
            <a:r>
              <a:rPr lang="en-US" err="1"/>
              <a:t>tincidunt</a:t>
            </a:r>
            <a:r>
              <a:rPr lang="en-US"/>
              <a:t> </a:t>
            </a:r>
            <a:r>
              <a:rPr lang="en-US" err="1"/>
              <a:t>vix</a:t>
            </a:r>
            <a:r>
              <a:rPr lang="en-US"/>
              <a:t> id, at sit </a:t>
            </a:r>
            <a:r>
              <a:rPr lang="en-US" err="1"/>
              <a:t>graecis</a:t>
            </a:r>
            <a:r>
              <a:rPr lang="en-US"/>
              <a:t> mandamus. </a:t>
            </a:r>
            <a:r>
              <a:rPr lang="en-US" err="1"/>
              <a:t>Prompta</a:t>
            </a:r>
            <a:r>
              <a:rPr lang="en-US"/>
              <a:t> </a:t>
            </a:r>
            <a:r>
              <a:rPr lang="en-US" err="1"/>
              <a:t>pertinacia</a:t>
            </a:r>
            <a:r>
              <a:rPr lang="en-US"/>
              <a:t> </a:t>
            </a:r>
            <a:r>
              <a:rPr lang="en-US" err="1"/>
              <a:t>mediocritatem</a:t>
            </a:r>
            <a:r>
              <a:rPr lang="en-US"/>
              <a:t> </a:t>
            </a:r>
            <a:r>
              <a:rPr lang="en-US" err="1"/>
              <a:t>eu</a:t>
            </a:r>
            <a:r>
              <a:rPr lang="en-US"/>
              <a:t> has, </a:t>
            </a:r>
            <a:r>
              <a:rPr lang="en-US" err="1"/>
              <a:t>omnis</a:t>
            </a:r>
            <a:r>
              <a:rPr lang="en-US"/>
              <a:t> </a:t>
            </a:r>
            <a:r>
              <a:rPr lang="en-US" err="1"/>
              <a:t>vulputate</a:t>
            </a:r>
            <a:r>
              <a:rPr lang="en-US"/>
              <a:t> </a:t>
            </a:r>
            <a:r>
              <a:rPr lang="en-US" err="1"/>
              <a:t>ut</a:t>
            </a:r>
            <a:r>
              <a:rPr lang="en-US"/>
              <a:t> has. </a:t>
            </a:r>
          </a:p>
          <a:p>
            <a:endParaRPr lang="en-US"/>
          </a:p>
        </p:txBody>
      </p:sp>
      <p:pic>
        <p:nvPicPr>
          <p:cNvPr id="16" name="Picture 15">
            <a:extLst>
              <a:ext uri="{FF2B5EF4-FFF2-40B4-BE49-F238E27FC236}">
                <a16:creationId xmlns:a16="http://schemas.microsoft.com/office/drawing/2014/main" id="{A44EDFB8-F911-3C4E-B1A7-D5CAFAFAC326}"/>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641075" y="3706094"/>
            <a:ext cx="2144562" cy="2144562"/>
          </a:xfrm>
          <a:prstGeom prst="rect">
            <a:avLst/>
          </a:prstGeom>
        </p:spPr>
      </p:pic>
      <p:sp>
        <p:nvSpPr>
          <p:cNvPr id="17" name="Rectangle 16">
            <a:extLst>
              <a:ext uri="{FF2B5EF4-FFF2-40B4-BE49-F238E27FC236}">
                <a16:creationId xmlns:a16="http://schemas.microsoft.com/office/drawing/2014/main" id="{CA5E5F45-C967-154A-9B3A-47F8439595C1}"/>
              </a:ext>
            </a:extLst>
          </p:cNvPr>
          <p:cNvSpPr/>
          <p:nvPr userDrawn="1"/>
        </p:nvSpPr>
        <p:spPr>
          <a:xfrm>
            <a:off x="-594328" y="1157199"/>
            <a:ext cx="12229365" cy="2310851"/>
          </a:xfrm>
          <a:prstGeom prst="rect">
            <a:avLst/>
          </a:prstGeom>
          <a:noFill/>
          <a:ln w="444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5093B"/>
              </a:solidFill>
            </a:endParaRPr>
          </a:p>
        </p:txBody>
      </p:sp>
      <p:sp>
        <p:nvSpPr>
          <p:cNvPr id="18" name="Rectangle 17">
            <a:extLst>
              <a:ext uri="{FF2B5EF4-FFF2-40B4-BE49-F238E27FC236}">
                <a16:creationId xmlns:a16="http://schemas.microsoft.com/office/drawing/2014/main" id="{2E279025-E418-F34C-8A18-F51EF87709D8}"/>
              </a:ext>
            </a:extLst>
          </p:cNvPr>
          <p:cNvSpPr/>
          <p:nvPr userDrawn="1"/>
        </p:nvSpPr>
        <p:spPr>
          <a:xfrm>
            <a:off x="365217" y="3827238"/>
            <a:ext cx="12102641" cy="2296300"/>
          </a:xfrm>
          <a:prstGeom prst="rect">
            <a:avLst/>
          </a:prstGeom>
          <a:noFill/>
          <a:ln w="444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5093B"/>
              </a:solidFill>
            </a:endParaRPr>
          </a:p>
        </p:txBody>
      </p:sp>
      <p:sp>
        <p:nvSpPr>
          <p:cNvPr id="19" name="Text Placeholder 10">
            <a:extLst>
              <a:ext uri="{FF2B5EF4-FFF2-40B4-BE49-F238E27FC236}">
                <a16:creationId xmlns:a16="http://schemas.microsoft.com/office/drawing/2014/main" id="{2598964E-4778-6E42-9BD8-438AC1364726}"/>
              </a:ext>
            </a:extLst>
          </p:cNvPr>
          <p:cNvSpPr>
            <a:spLocks noGrp="1"/>
          </p:cNvSpPr>
          <p:nvPr>
            <p:ph type="body" sz="quarter" idx="12" hasCustomPrompt="1"/>
          </p:nvPr>
        </p:nvSpPr>
        <p:spPr>
          <a:xfrm flipH="1">
            <a:off x="1234891" y="4011852"/>
            <a:ext cx="10161102" cy="1391478"/>
          </a:xfrm>
          <a:prstGeom prst="rect">
            <a:avLst/>
          </a:prstGeom>
        </p:spPr>
        <p:txBody>
          <a:bodyPr/>
          <a:lstStyle>
            <a:lvl1pPr marL="0" marR="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b="0">
                <a:solidFill>
                  <a:schemeClr val="bg1"/>
                </a:solidFill>
                <a:latin typeface="Arial" panose="020B0604020202020204" pitchFamily="34" charset="0"/>
                <a:cs typeface="Arial" panose="020B0604020202020204" pitchFamily="34" charset="0"/>
              </a:defRPr>
            </a:lvl1pPr>
          </a:lstStyle>
          <a:p>
            <a:r>
              <a:rPr lang="en-US"/>
              <a:t>Lorem ipsum dolor sit </a:t>
            </a:r>
            <a:r>
              <a:rPr lang="en-US" err="1"/>
              <a:t>amet</a:t>
            </a:r>
            <a:r>
              <a:rPr lang="en-US"/>
              <a:t>, tale </a:t>
            </a:r>
            <a:r>
              <a:rPr lang="en-US" err="1"/>
              <a:t>blandit</a:t>
            </a:r>
            <a:r>
              <a:rPr lang="en-US"/>
              <a:t> in qui, </a:t>
            </a:r>
            <a:r>
              <a:rPr lang="en-US" err="1"/>
              <a:t>iusto</a:t>
            </a:r>
            <a:r>
              <a:rPr lang="en-US"/>
              <a:t> </a:t>
            </a:r>
            <a:r>
              <a:rPr lang="en-US" err="1"/>
              <a:t>bonorum</a:t>
            </a:r>
            <a:r>
              <a:rPr lang="en-US"/>
              <a:t> </a:t>
            </a:r>
            <a:r>
              <a:rPr lang="en-US" err="1"/>
              <a:t>delectus</a:t>
            </a:r>
            <a:r>
              <a:rPr lang="en-US"/>
              <a:t> qui id, id </a:t>
            </a:r>
            <a:r>
              <a:rPr lang="en-US" err="1"/>
              <a:t>tamquam</a:t>
            </a:r>
            <a:r>
              <a:rPr lang="en-US"/>
              <a:t> </a:t>
            </a:r>
            <a:r>
              <a:rPr lang="en-US" err="1"/>
              <a:t>iuvaret</a:t>
            </a:r>
            <a:r>
              <a:rPr lang="en-US"/>
              <a:t> </a:t>
            </a:r>
            <a:r>
              <a:rPr lang="en-US" err="1"/>
              <a:t>dolores</a:t>
            </a:r>
            <a:r>
              <a:rPr lang="en-US"/>
              <a:t> sea. </a:t>
            </a:r>
            <a:r>
              <a:rPr lang="en-US" err="1"/>
              <a:t>Mea</a:t>
            </a:r>
            <a:r>
              <a:rPr lang="en-US"/>
              <a:t> </a:t>
            </a:r>
            <a:r>
              <a:rPr lang="en-US" err="1"/>
              <a:t>numquam</a:t>
            </a:r>
            <a:r>
              <a:rPr lang="en-US"/>
              <a:t> </a:t>
            </a:r>
            <a:r>
              <a:rPr lang="en-US" err="1"/>
              <a:t>senserit</a:t>
            </a:r>
            <a:r>
              <a:rPr lang="en-US"/>
              <a:t> </a:t>
            </a:r>
            <a:r>
              <a:rPr lang="en-US" err="1"/>
              <a:t>te</a:t>
            </a:r>
            <a:r>
              <a:rPr lang="en-US"/>
              <a:t>. </a:t>
            </a:r>
            <a:r>
              <a:rPr lang="en-US" err="1"/>
              <a:t>Sed</a:t>
            </a:r>
            <a:r>
              <a:rPr lang="en-US"/>
              <a:t> </a:t>
            </a:r>
            <a:r>
              <a:rPr lang="en-US" err="1"/>
              <a:t>audiam</a:t>
            </a:r>
            <a:r>
              <a:rPr lang="en-US"/>
              <a:t> </a:t>
            </a:r>
            <a:r>
              <a:rPr lang="en-US" err="1"/>
              <a:t>utamur</a:t>
            </a:r>
            <a:r>
              <a:rPr lang="en-US"/>
              <a:t> </a:t>
            </a:r>
            <a:r>
              <a:rPr lang="en-US" err="1"/>
              <a:t>tractatos</a:t>
            </a:r>
            <a:r>
              <a:rPr lang="en-US"/>
              <a:t> at, </a:t>
            </a:r>
            <a:r>
              <a:rPr lang="en-US" err="1"/>
              <a:t>suas</a:t>
            </a:r>
            <a:r>
              <a:rPr lang="en-US"/>
              <a:t> </a:t>
            </a:r>
            <a:r>
              <a:rPr lang="en-US" err="1"/>
              <a:t>salutatus</a:t>
            </a:r>
            <a:r>
              <a:rPr lang="en-US"/>
              <a:t> </a:t>
            </a:r>
            <a:r>
              <a:rPr lang="en-US" err="1"/>
              <a:t>disputationi</a:t>
            </a:r>
            <a:r>
              <a:rPr lang="en-US"/>
              <a:t> </a:t>
            </a:r>
            <a:r>
              <a:rPr lang="en-US" err="1"/>
              <a:t>eu</a:t>
            </a:r>
            <a:r>
              <a:rPr lang="en-US"/>
              <a:t> sed.</a:t>
            </a:r>
          </a:p>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Qui ad </a:t>
            </a:r>
            <a:r>
              <a:rPr lang="en-US" err="1"/>
              <a:t>possit</a:t>
            </a:r>
            <a:r>
              <a:rPr lang="en-US"/>
              <a:t> </a:t>
            </a:r>
            <a:r>
              <a:rPr lang="en-US" err="1"/>
              <a:t>explicari</a:t>
            </a:r>
            <a:r>
              <a:rPr lang="en-US"/>
              <a:t>, has </a:t>
            </a:r>
            <a:r>
              <a:rPr lang="en-US" err="1"/>
              <a:t>ei</a:t>
            </a:r>
            <a:r>
              <a:rPr lang="en-US"/>
              <a:t> </a:t>
            </a:r>
            <a:r>
              <a:rPr lang="en-US" err="1"/>
              <a:t>oporteat</a:t>
            </a:r>
            <a:r>
              <a:rPr lang="en-US"/>
              <a:t> </a:t>
            </a:r>
            <a:r>
              <a:rPr lang="en-US" err="1"/>
              <a:t>quaestio</a:t>
            </a:r>
            <a:r>
              <a:rPr lang="en-US"/>
              <a:t>. Novum </a:t>
            </a:r>
            <a:r>
              <a:rPr lang="en-US" err="1"/>
              <a:t>numquam</a:t>
            </a:r>
            <a:r>
              <a:rPr lang="en-US"/>
              <a:t> </a:t>
            </a:r>
            <a:r>
              <a:rPr lang="en-US" err="1"/>
              <a:t>tincidunt</a:t>
            </a:r>
            <a:r>
              <a:rPr lang="en-US"/>
              <a:t> </a:t>
            </a:r>
            <a:r>
              <a:rPr lang="en-US" err="1"/>
              <a:t>vix</a:t>
            </a:r>
            <a:r>
              <a:rPr lang="en-US"/>
              <a:t> id, at sit </a:t>
            </a:r>
            <a:r>
              <a:rPr lang="en-US" err="1"/>
              <a:t>graecis</a:t>
            </a:r>
            <a:r>
              <a:rPr lang="en-US"/>
              <a:t> mandamus. </a:t>
            </a:r>
            <a:r>
              <a:rPr lang="en-US" err="1"/>
              <a:t>Prompta</a:t>
            </a:r>
            <a:r>
              <a:rPr lang="en-US"/>
              <a:t> </a:t>
            </a:r>
            <a:r>
              <a:rPr lang="en-US" err="1"/>
              <a:t>pertinacia</a:t>
            </a:r>
            <a:r>
              <a:rPr lang="en-US"/>
              <a:t> </a:t>
            </a:r>
            <a:r>
              <a:rPr lang="en-US" err="1"/>
              <a:t>mediocritatem</a:t>
            </a:r>
            <a:r>
              <a:rPr lang="en-US"/>
              <a:t> </a:t>
            </a:r>
            <a:r>
              <a:rPr lang="en-US" err="1"/>
              <a:t>eu</a:t>
            </a:r>
            <a:r>
              <a:rPr lang="en-US"/>
              <a:t> has, </a:t>
            </a:r>
            <a:r>
              <a:rPr lang="en-US" err="1"/>
              <a:t>omnis</a:t>
            </a:r>
            <a:r>
              <a:rPr lang="en-US"/>
              <a:t> </a:t>
            </a:r>
            <a:r>
              <a:rPr lang="en-US" err="1"/>
              <a:t>vulputate</a:t>
            </a:r>
            <a:r>
              <a:rPr lang="en-US"/>
              <a:t> </a:t>
            </a:r>
            <a:r>
              <a:rPr lang="en-US" err="1"/>
              <a:t>ut</a:t>
            </a:r>
            <a:r>
              <a:rPr lang="en-US"/>
              <a:t> has. </a:t>
            </a:r>
          </a:p>
          <a:p>
            <a:r>
              <a:rPr lang="en-US"/>
              <a:t> </a:t>
            </a:r>
          </a:p>
        </p:txBody>
      </p:sp>
      <p:sp>
        <p:nvSpPr>
          <p:cNvPr id="20" name="Text Placeholder 7">
            <a:extLst>
              <a:ext uri="{FF2B5EF4-FFF2-40B4-BE49-F238E27FC236}">
                <a16:creationId xmlns:a16="http://schemas.microsoft.com/office/drawing/2014/main" id="{4CD99FA7-045E-1249-AEAF-2EF90A118BA1}"/>
              </a:ext>
            </a:extLst>
          </p:cNvPr>
          <p:cNvSpPr>
            <a:spLocks noGrp="1"/>
          </p:cNvSpPr>
          <p:nvPr>
            <p:ph type="body" sz="quarter" idx="13" hasCustomPrompt="1"/>
          </p:nvPr>
        </p:nvSpPr>
        <p:spPr>
          <a:xfrm>
            <a:off x="500783" y="261105"/>
            <a:ext cx="7915275" cy="530796"/>
          </a:xfrm>
          <a:prstGeom prst="rect">
            <a:avLst/>
          </a:prstGeom>
        </p:spPr>
        <p:txBody>
          <a:bodyPr/>
          <a:lstStyle>
            <a:lvl1pPr marL="0" indent="0">
              <a:buNone/>
              <a:defRPr sz="3600" b="1">
                <a:solidFill>
                  <a:schemeClr val="tx1"/>
                </a:solidFill>
                <a:latin typeface="Garamond" panose="02020404030301010803" pitchFamily="18" charset="0"/>
                <a:cs typeface="Arial" panose="020B0604020202020204" pitchFamily="34" charset="0"/>
              </a:defRPr>
            </a:lvl1pPr>
          </a:lstStyle>
          <a:p>
            <a:pPr lvl="0"/>
            <a:r>
              <a:rPr lang="en-US"/>
              <a:t>Title</a:t>
            </a:r>
          </a:p>
        </p:txBody>
      </p:sp>
      <p:sp>
        <p:nvSpPr>
          <p:cNvPr id="21" name="Text Placeholder 10">
            <a:extLst>
              <a:ext uri="{FF2B5EF4-FFF2-40B4-BE49-F238E27FC236}">
                <a16:creationId xmlns:a16="http://schemas.microsoft.com/office/drawing/2014/main" id="{2ADBB758-BCB3-1A4D-8DA4-FD5F8911CAEE}"/>
              </a:ext>
            </a:extLst>
          </p:cNvPr>
          <p:cNvSpPr>
            <a:spLocks noGrp="1"/>
          </p:cNvSpPr>
          <p:nvPr>
            <p:ph type="body" sz="quarter" idx="10" hasCustomPrompt="1"/>
          </p:nvPr>
        </p:nvSpPr>
        <p:spPr>
          <a:xfrm>
            <a:off x="129931" y="1234989"/>
            <a:ext cx="511144" cy="501572"/>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7200">
                <a:solidFill>
                  <a:schemeClr val="bg1"/>
                </a:solidFill>
                <a:latin typeface="American Typewriter" panose="02090604020004020304" pitchFamily="18" charset="77"/>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a:t>
            </a:r>
            <a:br>
              <a:rPr lang="en-US"/>
            </a:br>
            <a:br>
              <a:rPr lang="en-US"/>
            </a:br>
            <a:br>
              <a:rPr lang="en-US"/>
            </a:br>
            <a:endParaRPr lang="en-US"/>
          </a:p>
        </p:txBody>
      </p:sp>
      <p:sp>
        <p:nvSpPr>
          <p:cNvPr id="22" name="Text Placeholder 10">
            <a:extLst>
              <a:ext uri="{FF2B5EF4-FFF2-40B4-BE49-F238E27FC236}">
                <a16:creationId xmlns:a16="http://schemas.microsoft.com/office/drawing/2014/main" id="{5652FF32-F9A8-8D44-A96F-C03AB095CCC9}"/>
              </a:ext>
            </a:extLst>
          </p:cNvPr>
          <p:cNvSpPr>
            <a:spLocks noGrp="1"/>
          </p:cNvSpPr>
          <p:nvPr>
            <p:ph type="body" sz="quarter" idx="14" hasCustomPrompt="1"/>
          </p:nvPr>
        </p:nvSpPr>
        <p:spPr>
          <a:xfrm>
            <a:off x="11370365" y="5336179"/>
            <a:ext cx="529344" cy="459112"/>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7200">
                <a:solidFill>
                  <a:schemeClr val="bg1"/>
                </a:solidFill>
                <a:latin typeface="American Typewriter" panose="02090604020004020304" pitchFamily="18" charset="77"/>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a:t>
            </a:r>
            <a:br>
              <a:rPr lang="en-US"/>
            </a:br>
            <a:br>
              <a:rPr lang="en-US"/>
            </a:br>
            <a:br>
              <a:rPr lang="en-US"/>
            </a:br>
            <a:endParaRPr lang="en-US"/>
          </a:p>
        </p:txBody>
      </p:sp>
      <p:sp>
        <p:nvSpPr>
          <p:cNvPr id="23" name="Text Placeholder 10">
            <a:extLst>
              <a:ext uri="{FF2B5EF4-FFF2-40B4-BE49-F238E27FC236}">
                <a16:creationId xmlns:a16="http://schemas.microsoft.com/office/drawing/2014/main" id="{15F99910-9042-A14A-9D6A-6C70317AE42F}"/>
              </a:ext>
            </a:extLst>
          </p:cNvPr>
          <p:cNvSpPr>
            <a:spLocks noGrp="1"/>
          </p:cNvSpPr>
          <p:nvPr>
            <p:ph type="body" sz="quarter" idx="15" hasCustomPrompt="1"/>
          </p:nvPr>
        </p:nvSpPr>
        <p:spPr>
          <a:xfrm>
            <a:off x="687413" y="4011524"/>
            <a:ext cx="511144" cy="501572"/>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7200">
                <a:solidFill>
                  <a:schemeClr val="bg1"/>
                </a:solidFill>
                <a:latin typeface="American Typewriter" panose="02090604020004020304" pitchFamily="18" charset="77"/>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a:t>
            </a:r>
            <a:br>
              <a:rPr lang="en-US"/>
            </a:br>
            <a:br>
              <a:rPr lang="en-US"/>
            </a:br>
            <a:br>
              <a:rPr lang="en-US"/>
            </a:br>
            <a:endParaRPr lang="en-US"/>
          </a:p>
        </p:txBody>
      </p:sp>
      <p:sp>
        <p:nvSpPr>
          <p:cNvPr id="24" name="Text Placeholder 10">
            <a:extLst>
              <a:ext uri="{FF2B5EF4-FFF2-40B4-BE49-F238E27FC236}">
                <a16:creationId xmlns:a16="http://schemas.microsoft.com/office/drawing/2014/main" id="{DAE370D9-ED67-7B41-B6B0-7A60F944600A}"/>
              </a:ext>
            </a:extLst>
          </p:cNvPr>
          <p:cNvSpPr>
            <a:spLocks noGrp="1"/>
          </p:cNvSpPr>
          <p:nvPr>
            <p:ph type="body" sz="quarter" idx="16" hasCustomPrompt="1"/>
          </p:nvPr>
        </p:nvSpPr>
        <p:spPr>
          <a:xfrm>
            <a:off x="10537505" y="2537307"/>
            <a:ext cx="529344" cy="459112"/>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7200">
                <a:solidFill>
                  <a:schemeClr val="bg1"/>
                </a:solidFill>
                <a:latin typeface="American Typewriter" panose="02090604020004020304" pitchFamily="18" charset="77"/>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a:t>
            </a:r>
            <a:br>
              <a:rPr lang="en-US"/>
            </a:br>
            <a:br>
              <a:rPr lang="en-US"/>
            </a:br>
            <a:br>
              <a:rPr lang="en-US"/>
            </a:br>
            <a:endParaRPr lang="en-US"/>
          </a:p>
        </p:txBody>
      </p:sp>
      <p:sp>
        <p:nvSpPr>
          <p:cNvPr id="26" name="Text Placeholder 5">
            <a:extLst>
              <a:ext uri="{FF2B5EF4-FFF2-40B4-BE49-F238E27FC236}">
                <a16:creationId xmlns:a16="http://schemas.microsoft.com/office/drawing/2014/main" id="{AECEA06B-D2B4-2940-A337-0D7CE948FAAC}"/>
              </a:ext>
            </a:extLst>
          </p:cNvPr>
          <p:cNvSpPr>
            <a:spLocks noGrp="1"/>
          </p:cNvSpPr>
          <p:nvPr>
            <p:ph type="body" sz="quarter" idx="17" hasCustomPrompt="1"/>
          </p:nvPr>
        </p:nvSpPr>
        <p:spPr>
          <a:xfrm>
            <a:off x="6761342" y="2904830"/>
            <a:ext cx="3524267" cy="303966"/>
          </a:xfrm>
          <a:prstGeom prst="rect">
            <a:avLst/>
          </a:prstGeom>
        </p:spPr>
        <p:txBody>
          <a:bodyPr/>
          <a:lstStyle>
            <a:lvl1pPr marL="0" indent="0">
              <a:buFontTx/>
              <a:buNone/>
              <a:defRPr sz="1800" b="1" i="1">
                <a:solidFill>
                  <a:schemeClr val="bg1"/>
                </a:solidFill>
                <a:latin typeface="Arial" panose="020B0604020202020204" pitchFamily="34" charset="0"/>
                <a:cs typeface="Arial" panose="020B0604020202020204" pitchFamily="34" charset="0"/>
              </a:defRPr>
            </a:lvl1pPr>
            <a:lvl2pPr marL="685800" indent="-228600">
              <a:buFontTx/>
              <a:buBlip>
                <a:blip r:embed="rId6"/>
              </a:buBlip>
              <a:defRPr>
                <a:solidFill>
                  <a:schemeClr val="tx1">
                    <a:lumMod val="65000"/>
                    <a:lumOff val="35000"/>
                  </a:schemeClr>
                </a:solidFill>
                <a:latin typeface="Arial" panose="020B0604020202020204" pitchFamily="34" charset="0"/>
                <a:cs typeface="Arial" panose="020B0604020202020204" pitchFamily="34" charset="0"/>
              </a:defRPr>
            </a:lvl2pPr>
            <a:lvl3pPr marL="1143000" indent="-228600">
              <a:buFontTx/>
              <a:buBlip>
                <a:blip r:embed="rId6"/>
              </a:buBlip>
              <a:defRPr>
                <a:solidFill>
                  <a:schemeClr val="tx1">
                    <a:lumMod val="65000"/>
                    <a:lumOff val="35000"/>
                  </a:schemeClr>
                </a:solidFill>
                <a:latin typeface="Arial" panose="020B0604020202020204" pitchFamily="34" charset="0"/>
                <a:cs typeface="Arial" panose="020B0604020202020204" pitchFamily="34" charset="0"/>
              </a:defRPr>
            </a:lvl3pPr>
            <a:lvl4pPr marL="1600200" indent="-228600">
              <a:buFontTx/>
              <a:buBlip>
                <a:blip r:embed="rId6"/>
              </a:buBlip>
              <a:defRPr>
                <a:solidFill>
                  <a:schemeClr val="tx1">
                    <a:lumMod val="65000"/>
                    <a:lumOff val="35000"/>
                  </a:schemeClr>
                </a:solidFill>
                <a:latin typeface="Arial" panose="020B0604020202020204" pitchFamily="34" charset="0"/>
                <a:cs typeface="Arial" panose="020B0604020202020204" pitchFamily="34" charset="0"/>
              </a:defRPr>
            </a:lvl4pPr>
            <a:lvl5pPr marL="2057400" indent="-228600">
              <a:buFontTx/>
              <a:buBlip>
                <a:blip r:embed="rId6"/>
              </a:buBlip>
              <a:defRPr>
                <a:solidFill>
                  <a:schemeClr val="tx1">
                    <a:lumMod val="65000"/>
                    <a:lumOff val="35000"/>
                  </a:schemeClr>
                </a:solidFill>
                <a:latin typeface="Arial" panose="020B0604020202020204" pitchFamily="34" charset="0"/>
                <a:cs typeface="Arial" panose="020B0604020202020204" pitchFamily="34" charset="0"/>
              </a:defRPr>
            </a:lvl5pPr>
          </a:lstStyle>
          <a:p>
            <a:r>
              <a:rPr lang="en-US"/>
              <a:t>- JANE SMITH, Shift Project</a:t>
            </a:r>
          </a:p>
        </p:txBody>
      </p:sp>
      <p:sp>
        <p:nvSpPr>
          <p:cNvPr id="27" name="Text Placeholder 5">
            <a:extLst>
              <a:ext uri="{FF2B5EF4-FFF2-40B4-BE49-F238E27FC236}">
                <a16:creationId xmlns:a16="http://schemas.microsoft.com/office/drawing/2014/main" id="{F67C1E61-EC2B-E047-BA04-877D89B63E4A}"/>
              </a:ext>
            </a:extLst>
          </p:cNvPr>
          <p:cNvSpPr>
            <a:spLocks noGrp="1"/>
          </p:cNvSpPr>
          <p:nvPr>
            <p:ph type="body" sz="quarter" idx="18" hasCustomPrompt="1"/>
          </p:nvPr>
        </p:nvSpPr>
        <p:spPr>
          <a:xfrm>
            <a:off x="1234891" y="5543382"/>
            <a:ext cx="3524267" cy="303966"/>
          </a:xfrm>
          <a:prstGeom prst="rect">
            <a:avLst/>
          </a:prstGeom>
        </p:spPr>
        <p:txBody>
          <a:bodyPr/>
          <a:lstStyle>
            <a:lvl1pPr marL="0" indent="0" algn="l">
              <a:buFontTx/>
              <a:buNone/>
              <a:defRPr sz="1800" b="1" i="1">
                <a:solidFill>
                  <a:schemeClr val="bg1"/>
                </a:solidFill>
                <a:latin typeface="Arial" panose="020B0604020202020204" pitchFamily="34" charset="0"/>
                <a:cs typeface="Arial" panose="020B0604020202020204" pitchFamily="34" charset="0"/>
              </a:defRPr>
            </a:lvl1pPr>
            <a:lvl2pPr marL="685800" indent="-228600">
              <a:buFontTx/>
              <a:buBlip>
                <a:blip r:embed="rId6"/>
              </a:buBlip>
              <a:defRPr>
                <a:solidFill>
                  <a:schemeClr val="tx1">
                    <a:lumMod val="65000"/>
                    <a:lumOff val="35000"/>
                  </a:schemeClr>
                </a:solidFill>
                <a:latin typeface="Arial" panose="020B0604020202020204" pitchFamily="34" charset="0"/>
                <a:cs typeface="Arial" panose="020B0604020202020204" pitchFamily="34" charset="0"/>
              </a:defRPr>
            </a:lvl2pPr>
            <a:lvl3pPr marL="1143000" indent="-228600">
              <a:buFontTx/>
              <a:buBlip>
                <a:blip r:embed="rId6"/>
              </a:buBlip>
              <a:defRPr>
                <a:solidFill>
                  <a:schemeClr val="tx1">
                    <a:lumMod val="65000"/>
                    <a:lumOff val="35000"/>
                  </a:schemeClr>
                </a:solidFill>
                <a:latin typeface="Arial" panose="020B0604020202020204" pitchFamily="34" charset="0"/>
                <a:cs typeface="Arial" panose="020B0604020202020204" pitchFamily="34" charset="0"/>
              </a:defRPr>
            </a:lvl3pPr>
            <a:lvl4pPr marL="1600200" indent="-228600">
              <a:buFontTx/>
              <a:buBlip>
                <a:blip r:embed="rId6"/>
              </a:buBlip>
              <a:defRPr>
                <a:solidFill>
                  <a:schemeClr val="tx1">
                    <a:lumMod val="65000"/>
                    <a:lumOff val="35000"/>
                  </a:schemeClr>
                </a:solidFill>
                <a:latin typeface="Arial" panose="020B0604020202020204" pitchFamily="34" charset="0"/>
                <a:cs typeface="Arial" panose="020B0604020202020204" pitchFamily="34" charset="0"/>
              </a:defRPr>
            </a:lvl4pPr>
            <a:lvl5pPr marL="2057400" indent="-228600">
              <a:buFontTx/>
              <a:buBlip>
                <a:blip r:embed="rId6"/>
              </a:buBlip>
              <a:defRPr>
                <a:solidFill>
                  <a:schemeClr val="tx1">
                    <a:lumMod val="65000"/>
                    <a:lumOff val="35000"/>
                  </a:schemeClr>
                </a:solidFill>
                <a:latin typeface="Arial" panose="020B0604020202020204" pitchFamily="34" charset="0"/>
                <a:cs typeface="Arial" panose="020B0604020202020204" pitchFamily="34" charset="0"/>
              </a:defRPr>
            </a:lvl5pPr>
          </a:lstStyle>
          <a:p>
            <a:r>
              <a:rPr lang="en-US"/>
              <a:t>- JANE SMITH, Shift Project</a:t>
            </a:r>
          </a:p>
        </p:txBody>
      </p:sp>
    </p:spTree>
    <p:extLst>
      <p:ext uri="{BB962C8B-B14F-4D97-AF65-F5344CB8AC3E}">
        <p14:creationId xmlns:p14="http://schemas.microsoft.com/office/powerpoint/2010/main" val="4187692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UNGP">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B5B1D194-2B73-8D4C-9504-D05E99350AA9}"/>
              </a:ext>
            </a:extLst>
          </p:cNvPr>
          <p:cNvSpPr/>
          <p:nvPr userDrawn="1"/>
        </p:nvSpPr>
        <p:spPr>
          <a:xfrm>
            <a:off x="0" y="0"/>
            <a:ext cx="6933834" cy="5847347"/>
          </a:xfrm>
          <a:custGeom>
            <a:avLst/>
            <a:gdLst>
              <a:gd name="connsiteX0" fmla="*/ 2414854 w 6933834"/>
              <a:gd name="connsiteY0" fmla="*/ 0 h 5847347"/>
              <a:gd name="connsiteX1" fmla="*/ 6933834 w 6933834"/>
              <a:gd name="connsiteY1" fmla="*/ 0 h 5847347"/>
              <a:gd name="connsiteX2" fmla="*/ 2315424 w 6933834"/>
              <a:gd name="connsiteY2" fmla="*/ 5847347 h 5847347"/>
              <a:gd name="connsiteX3" fmla="*/ 0 w 6933834"/>
              <a:gd name="connsiteY3" fmla="*/ 5847347 h 5847347"/>
              <a:gd name="connsiteX4" fmla="*/ 0 w 6933834"/>
              <a:gd name="connsiteY4" fmla="*/ 3057435 h 58473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33834" h="5847347">
                <a:moveTo>
                  <a:pt x="2414854" y="0"/>
                </a:moveTo>
                <a:lnTo>
                  <a:pt x="6933834" y="0"/>
                </a:lnTo>
                <a:lnTo>
                  <a:pt x="2315424" y="5847347"/>
                </a:lnTo>
                <a:lnTo>
                  <a:pt x="0" y="5847347"/>
                </a:lnTo>
                <a:lnTo>
                  <a:pt x="0" y="3057435"/>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Parallelogram 15">
            <a:extLst>
              <a:ext uri="{FF2B5EF4-FFF2-40B4-BE49-F238E27FC236}">
                <a16:creationId xmlns:a16="http://schemas.microsoft.com/office/drawing/2014/main" id="{6B68C7D5-2D8C-7D45-B567-3EB0F9B79EE3}"/>
              </a:ext>
            </a:extLst>
          </p:cNvPr>
          <p:cNvSpPr/>
          <p:nvPr userDrawn="1"/>
        </p:nvSpPr>
        <p:spPr>
          <a:xfrm>
            <a:off x="2510423" y="743637"/>
            <a:ext cx="9137390" cy="5847347"/>
          </a:xfrm>
          <a:prstGeom prst="parallelogram">
            <a:avLst>
              <a:gd name="adj" fmla="val 78983"/>
            </a:avLst>
          </a:prstGeom>
          <a:solidFill>
            <a:schemeClr val="bg2">
              <a:lumMod val="75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endParaRPr>
          </a:p>
        </p:txBody>
      </p:sp>
      <p:sp>
        <p:nvSpPr>
          <p:cNvPr id="17" name="Rectangle 16">
            <a:extLst>
              <a:ext uri="{FF2B5EF4-FFF2-40B4-BE49-F238E27FC236}">
                <a16:creationId xmlns:a16="http://schemas.microsoft.com/office/drawing/2014/main" id="{06B45B11-4194-CB49-B786-962AD5A82177}"/>
              </a:ext>
            </a:extLst>
          </p:cNvPr>
          <p:cNvSpPr/>
          <p:nvPr userDrawn="1"/>
        </p:nvSpPr>
        <p:spPr>
          <a:xfrm>
            <a:off x="0" y="6345079"/>
            <a:ext cx="12192000" cy="521368"/>
          </a:xfrm>
          <a:prstGeom prst="rect">
            <a:avLst/>
          </a:prstGeom>
          <a:solidFill>
            <a:srgbClr val="C5093B"/>
          </a:solidFill>
          <a:ln>
            <a:solidFill>
              <a:srgbClr val="C509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45175C17-4923-7F43-BDA8-61122DCEDF6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848474" y="6336632"/>
            <a:ext cx="1151021" cy="523191"/>
          </a:xfrm>
          <a:prstGeom prst="rect">
            <a:avLst/>
          </a:prstGeom>
        </p:spPr>
      </p:pic>
      <p:sp>
        <p:nvSpPr>
          <p:cNvPr id="19" name="Rectangle 18">
            <a:extLst>
              <a:ext uri="{FF2B5EF4-FFF2-40B4-BE49-F238E27FC236}">
                <a16:creationId xmlns:a16="http://schemas.microsoft.com/office/drawing/2014/main" id="{AAE7E350-CB24-D045-9EF3-F7899145807C}"/>
              </a:ext>
            </a:extLst>
          </p:cNvPr>
          <p:cNvSpPr/>
          <p:nvPr userDrawn="1"/>
        </p:nvSpPr>
        <p:spPr>
          <a:xfrm>
            <a:off x="0" y="-16478"/>
            <a:ext cx="12191999" cy="6358174"/>
          </a:xfrm>
          <a:prstGeom prst="rect">
            <a:avLst/>
          </a:prstGeom>
          <a:solidFill>
            <a:schemeClr val="bg2">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 Placeholder 7">
            <a:extLst>
              <a:ext uri="{FF2B5EF4-FFF2-40B4-BE49-F238E27FC236}">
                <a16:creationId xmlns:a16="http://schemas.microsoft.com/office/drawing/2014/main" id="{B80178D2-C18E-2941-8246-93C9855E36BB}"/>
              </a:ext>
            </a:extLst>
          </p:cNvPr>
          <p:cNvSpPr txBox="1">
            <a:spLocks/>
          </p:cNvSpPr>
          <p:nvPr userDrawn="1"/>
        </p:nvSpPr>
        <p:spPr>
          <a:xfrm>
            <a:off x="417077" y="6480136"/>
            <a:ext cx="1219201" cy="23931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1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000"/>
              <a:t>shiftproject.org</a:t>
            </a:r>
          </a:p>
        </p:txBody>
      </p:sp>
      <p:pic>
        <p:nvPicPr>
          <p:cNvPr id="21" name="Picture 20">
            <a:extLst>
              <a:ext uri="{FF2B5EF4-FFF2-40B4-BE49-F238E27FC236}">
                <a16:creationId xmlns:a16="http://schemas.microsoft.com/office/drawing/2014/main" id="{5DDCD33A-F19B-D241-9034-4B7D1B2F6AD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91775" y="6504518"/>
            <a:ext cx="194523" cy="190553"/>
          </a:xfrm>
          <a:prstGeom prst="rect">
            <a:avLst/>
          </a:prstGeom>
        </p:spPr>
      </p:pic>
      <p:pic>
        <p:nvPicPr>
          <p:cNvPr id="22" name="Picture 21">
            <a:extLst>
              <a:ext uri="{FF2B5EF4-FFF2-40B4-BE49-F238E27FC236}">
                <a16:creationId xmlns:a16="http://schemas.microsoft.com/office/drawing/2014/main" id="{8F6390EF-1E3D-6441-A5DA-86BE634555B5}"/>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610519" y="6471040"/>
            <a:ext cx="271934" cy="274320"/>
          </a:xfrm>
          <a:prstGeom prst="rect">
            <a:avLst/>
          </a:prstGeom>
        </p:spPr>
      </p:pic>
      <p:sp>
        <p:nvSpPr>
          <p:cNvPr id="23" name="Text Placeholder 7">
            <a:extLst>
              <a:ext uri="{FF2B5EF4-FFF2-40B4-BE49-F238E27FC236}">
                <a16:creationId xmlns:a16="http://schemas.microsoft.com/office/drawing/2014/main" id="{2F0AAFD1-CADF-6044-B372-A0D92250D989}"/>
              </a:ext>
            </a:extLst>
          </p:cNvPr>
          <p:cNvSpPr txBox="1">
            <a:spLocks/>
          </p:cNvSpPr>
          <p:nvPr userDrawn="1"/>
        </p:nvSpPr>
        <p:spPr>
          <a:xfrm>
            <a:off x="1874520" y="6495420"/>
            <a:ext cx="1136904" cy="249939"/>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1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000"/>
              <a:t>@ShiftProject</a:t>
            </a:r>
          </a:p>
        </p:txBody>
      </p:sp>
      <p:sp>
        <p:nvSpPr>
          <p:cNvPr id="9" name="Rectangle 8">
            <a:extLst>
              <a:ext uri="{FF2B5EF4-FFF2-40B4-BE49-F238E27FC236}">
                <a16:creationId xmlns:a16="http://schemas.microsoft.com/office/drawing/2014/main" id="{17E53388-26D2-1841-8CF7-2D1639F6C7A4}"/>
              </a:ext>
            </a:extLst>
          </p:cNvPr>
          <p:cNvSpPr/>
          <p:nvPr userDrawn="1"/>
        </p:nvSpPr>
        <p:spPr>
          <a:xfrm>
            <a:off x="3188145" y="1952248"/>
            <a:ext cx="8343187" cy="3152719"/>
          </a:xfrm>
          <a:prstGeom prst="rect">
            <a:avLst/>
          </a:prstGeom>
          <a:noFill/>
          <a:ln w="444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5093B"/>
              </a:solidFill>
            </a:endParaRPr>
          </a:p>
        </p:txBody>
      </p:sp>
      <p:sp>
        <p:nvSpPr>
          <p:cNvPr id="11" name="Subtitle 2">
            <a:extLst>
              <a:ext uri="{FF2B5EF4-FFF2-40B4-BE49-F238E27FC236}">
                <a16:creationId xmlns:a16="http://schemas.microsoft.com/office/drawing/2014/main" id="{FD03ACC0-A2BA-FB46-A847-C594F7D400E8}"/>
              </a:ext>
            </a:extLst>
          </p:cNvPr>
          <p:cNvSpPr txBox="1">
            <a:spLocks/>
          </p:cNvSpPr>
          <p:nvPr userDrawn="1"/>
        </p:nvSpPr>
        <p:spPr>
          <a:xfrm>
            <a:off x="3611477" y="1632539"/>
            <a:ext cx="8394253" cy="3075045"/>
          </a:xfrm>
          <a:prstGeom prst="rect">
            <a:avLst/>
          </a:prstGeom>
          <a:solidFill>
            <a:srgbClr val="371838"/>
          </a:solidFill>
        </p:spPr>
        <p:txBody>
          <a:bodyPr/>
          <a:lstStyle>
            <a:lvl1pPr marL="0" indent="0" algn="l" defTabSz="914400" rtl="0" eaLnBrk="1" latinLnBrk="0" hangingPunct="1">
              <a:lnSpc>
                <a:spcPct val="90000"/>
              </a:lnSpc>
              <a:spcBef>
                <a:spcPts val="1000"/>
              </a:spcBef>
              <a:buFont typeface="Arial" panose="020B0604020202020204" pitchFamily="34" charset="0"/>
              <a:buNone/>
              <a:defRPr sz="7200" i="0" kern="1200">
                <a:solidFill>
                  <a:schemeClr val="bg1"/>
                </a:solidFill>
                <a:latin typeface="Arial" panose="020B0604020202020204" pitchFamily="34"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t> </a:t>
            </a:r>
          </a:p>
        </p:txBody>
      </p:sp>
      <p:sp>
        <p:nvSpPr>
          <p:cNvPr id="10" name="Rectangle 9">
            <a:extLst>
              <a:ext uri="{FF2B5EF4-FFF2-40B4-BE49-F238E27FC236}">
                <a16:creationId xmlns:a16="http://schemas.microsoft.com/office/drawing/2014/main" id="{37C64640-7AF0-474C-A8F5-2BFBCC58984D}"/>
              </a:ext>
            </a:extLst>
          </p:cNvPr>
          <p:cNvSpPr/>
          <p:nvPr userDrawn="1"/>
        </p:nvSpPr>
        <p:spPr>
          <a:xfrm>
            <a:off x="3333704" y="1886539"/>
            <a:ext cx="8394253" cy="3022686"/>
          </a:xfrm>
          <a:prstGeom prst="rect">
            <a:avLst/>
          </a:prstGeom>
          <a:solidFill>
            <a:srgbClr val="371838">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5093B"/>
              </a:solidFill>
            </a:endParaRPr>
          </a:p>
        </p:txBody>
      </p:sp>
      <p:sp>
        <p:nvSpPr>
          <p:cNvPr id="3" name="Subtitle 2">
            <a:extLst>
              <a:ext uri="{FF2B5EF4-FFF2-40B4-BE49-F238E27FC236}">
                <a16:creationId xmlns:a16="http://schemas.microsoft.com/office/drawing/2014/main" id="{4CF2F6CC-FF99-5E49-9C14-6657FFA49D67}"/>
              </a:ext>
            </a:extLst>
          </p:cNvPr>
          <p:cNvSpPr>
            <a:spLocks noGrp="1"/>
          </p:cNvSpPr>
          <p:nvPr>
            <p:ph type="subTitle" idx="1" hasCustomPrompt="1"/>
          </p:nvPr>
        </p:nvSpPr>
        <p:spPr>
          <a:xfrm>
            <a:off x="4221606" y="2136417"/>
            <a:ext cx="7165847" cy="2267830"/>
          </a:xfrm>
          <a:prstGeom prst="rect">
            <a:avLst/>
          </a:prstGeom>
        </p:spPr>
        <p:txBody>
          <a:bodyPr/>
          <a:lstStyle>
            <a:lvl1pPr marL="0" indent="0" algn="l">
              <a:buNone/>
              <a:defRPr sz="18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Lorem ipsum dolor sit </a:t>
            </a:r>
            <a:r>
              <a:rPr lang="en-US" err="1"/>
              <a:t>amet</a:t>
            </a:r>
            <a:r>
              <a:rPr lang="en-US"/>
              <a:t>, tale </a:t>
            </a:r>
            <a:r>
              <a:rPr lang="en-US" err="1"/>
              <a:t>blandit</a:t>
            </a:r>
            <a:r>
              <a:rPr lang="en-US"/>
              <a:t> in qui, </a:t>
            </a:r>
            <a:r>
              <a:rPr lang="en-US" err="1"/>
              <a:t>iusto</a:t>
            </a:r>
            <a:r>
              <a:rPr lang="en-US"/>
              <a:t> </a:t>
            </a:r>
            <a:r>
              <a:rPr lang="en-US" err="1"/>
              <a:t>bonorum</a:t>
            </a:r>
            <a:r>
              <a:rPr lang="en-US"/>
              <a:t> </a:t>
            </a:r>
            <a:r>
              <a:rPr lang="en-US" err="1"/>
              <a:t>delectus</a:t>
            </a:r>
            <a:r>
              <a:rPr lang="en-US"/>
              <a:t> qui id, id </a:t>
            </a:r>
            <a:r>
              <a:rPr lang="en-US" err="1"/>
              <a:t>tamquam</a:t>
            </a:r>
            <a:r>
              <a:rPr lang="en-US"/>
              <a:t> </a:t>
            </a:r>
            <a:r>
              <a:rPr lang="en-US" err="1"/>
              <a:t>iuvaret</a:t>
            </a:r>
            <a:r>
              <a:rPr lang="en-US"/>
              <a:t> </a:t>
            </a:r>
            <a:r>
              <a:rPr lang="en-US" err="1"/>
              <a:t>dolores</a:t>
            </a:r>
            <a:r>
              <a:rPr lang="en-US"/>
              <a:t> sea. </a:t>
            </a:r>
            <a:r>
              <a:rPr lang="en-US" err="1"/>
              <a:t>Mea</a:t>
            </a:r>
            <a:r>
              <a:rPr lang="en-US"/>
              <a:t> </a:t>
            </a:r>
            <a:r>
              <a:rPr lang="en-US" err="1"/>
              <a:t>numquam</a:t>
            </a:r>
            <a:r>
              <a:rPr lang="en-US"/>
              <a:t> </a:t>
            </a:r>
            <a:r>
              <a:rPr lang="en-US" err="1"/>
              <a:t>senserit</a:t>
            </a:r>
            <a:r>
              <a:rPr lang="en-US"/>
              <a:t> </a:t>
            </a:r>
            <a:r>
              <a:rPr lang="en-US" err="1"/>
              <a:t>te</a:t>
            </a:r>
            <a:r>
              <a:rPr lang="en-US"/>
              <a:t>. </a:t>
            </a:r>
            <a:r>
              <a:rPr lang="en-US" err="1"/>
              <a:t>Sed</a:t>
            </a:r>
            <a:r>
              <a:rPr lang="en-US"/>
              <a:t> </a:t>
            </a:r>
            <a:r>
              <a:rPr lang="en-US" err="1"/>
              <a:t>audiam</a:t>
            </a:r>
            <a:r>
              <a:rPr lang="en-US"/>
              <a:t> </a:t>
            </a:r>
            <a:r>
              <a:rPr lang="en-US" err="1"/>
              <a:t>utamur</a:t>
            </a:r>
            <a:r>
              <a:rPr lang="en-US"/>
              <a:t> </a:t>
            </a:r>
            <a:r>
              <a:rPr lang="en-US" err="1"/>
              <a:t>tractatos</a:t>
            </a:r>
            <a:r>
              <a:rPr lang="en-US"/>
              <a:t> at, </a:t>
            </a:r>
            <a:r>
              <a:rPr lang="en-US" err="1"/>
              <a:t>suas</a:t>
            </a:r>
            <a:r>
              <a:rPr lang="en-US"/>
              <a:t> </a:t>
            </a:r>
            <a:r>
              <a:rPr lang="en-US" err="1"/>
              <a:t>salutatus</a:t>
            </a:r>
            <a:r>
              <a:rPr lang="en-US"/>
              <a:t> </a:t>
            </a:r>
            <a:r>
              <a:rPr lang="en-US" err="1"/>
              <a:t>disputationi</a:t>
            </a:r>
            <a:r>
              <a:rPr lang="en-US"/>
              <a:t> </a:t>
            </a:r>
            <a:r>
              <a:rPr lang="en-US" err="1"/>
              <a:t>eu</a:t>
            </a:r>
            <a:r>
              <a:rPr lang="en-US"/>
              <a:t> sed. </a:t>
            </a:r>
          </a:p>
          <a:p>
            <a:r>
              <a:rPr lang="en-US"/>
              <a:t>Qui ad </a:t>
            </a:r>
            <a:r>
              <a:rPr lang="en-US" err="1"/>
              <a:t>possit</a:t>
            </a:r>
            <a:r>
              <a:rPr lang="en-US"/>
              <a:t> </a:t>
            </a:r>
            <a:r>
              <a:rPr lang="en-US" err="1"/>
              <a:t>explicari</a:t>
            </a:r>
            <a:r>
              <a:rPr lang="en-US"/>
              <a:t>, has </a:t>
            </a:r>
            <a:r>
              <a:rPr lang="en-US" err="1"/>
              <a:t>ei</a:t>
            </a:r>
            <a:r>
              <a:rPr lang="en-US"/>
              <a:t> </a:t>
            </a:r>
            <a:r>
              <a:rPr lang="en-US" err="1"/>
              <a:t>oporteat</a:t>
            </a:r>
            <a:r>
              <a:rPr lang="en-US"/>
              <a:t> </a:t>
            </a:r>
            <a:r>
              <a:rPr lang="en-US" err="1"/>
              <a:t>quaestio</a:t>
            </a:r>
            <a:r>
              <a:rPr lang="en-US"/>
              <a:t>. Novum </a:t>
            </a:r>
            <a:r>
              <a:rPr lang="en-US" err="1"/>
              <a:t>numquam</a:t>
            </a:r>
            <a:r>
              <a:rPr lang="en-US"/>
              <a:t> </a:t>
            </a:r>
            <a:r>
              <a:rPr lang="en-US" err="1"/>
              <a:t>tincidunt</a:t>
            </a:r>
            <a:r>
              <a:rPr lang="en-US"/>
              <a:t> </a:t>
            </a:r>
            <a:r>
              <a:rPr lang="en-US" err="1"/>
              <a:t>vix</a:t>
            </a:r>
            <a:r>
              <a:rPr lang="en-US"/>
              <a:t> id, at sit </a:t>
            </a:r>
            <a:r>
              <a:rPr lang="en-US" err="1"/>
              <a:t>graecis</a:t>
            </a:r>
            <a:r>
              <a:rPr lang="en-US"/>
              <a:t> mandamus. </a:t>
            </a:r>
            <a:r>
              <a:rPr lang="en-US" err="1"/>
              <a:t>Prompta</a:t>
            </a:r>
            <a:r>
              <a:rPr lang="en-US"/>
              <a:t> </a:t>
            </a:r>
            <a:r>
              <a:rPr lang="en-US" err="1"/>
              <a:t>pertinacia</a:t>
            </a:r>
            <a:r>
              <a:rPr lang="en-US"/>
              <a:t> </a:t>
            </a:r>
            <a:r>
              <a:rPr lang="en-US" err="1"/>
              <a:t>mediocritatem</a:t>
            </a:r>
            <a:r>
              <a:rPr lang="en-US"/>
              <a:t> </a:t>
            </a:r>
            <a:r>
              <a:rPr lang="en-US" err="1"/>
              <a:t>eu</a:t>
            </a:r>
            <a:r>
              <a:rPr lang="en-US"/>
              <a:t> has, </a:t>
            </a:r>
            <a:r>
              <a:rPr lang="en-US" err="1"/>
              <a:t>omnis</a:t>
            </a:r>
            <a:r>
              <a:rPr lang="en-US"/>
              <a:t> </a:t>
            </a:r>
            <a:r>
              <a:rPr lang="en-US" err="1"/>
              <a:t>vulputate</a:t>
            </a:r>
            <a:r>
              <a:rPr lang="en-US"/>
              <a:t> </a:t>
            </a:r>
            <a:r>
              <a:rPr lang="en-US" err="1"/>
              <a:t>ut</a:t>
            </a:r>
            <a:r>
              <a:rPr lang="en-US"/>
              <a:t> has. Nihil </a:t>
            </a:r>
            <a:r>
              <a:rPr lang="en-US" err="1"/>
              <a:t>melius</a:t>
            </a:r>
            <a:r>
              <a:rPr lang="en-US"/>
              <a:t> </a:t>
            </a:r>
            <a:r>
              <a:rPr lang="en-US" err="1"/>
              <a:t>voluptua</a:t>
            </a:r>
            <a:r>
              <a:rPr lang="en-US"/>
              <a:t> no </a:t>
            </a:r>
            <a:r>
              <a:rPr lang="en-US" err="1"/>
              <a:t>eum</a:t>
            </a:r>
            <a:r>
              <a:rPr lang="en-US"/>
              <a:t>, </a:t>
            </a:r>
            <a:r>
              <a:rPr lang="en-US" err="1"/>
              <a:t>ut</a:t>
            </a:r>
            <a:r>
              <a:rPr lang="en-US"/>
              <a:t> sea </a:t>
            </a:r>
            <a:r>
              <a:rPr lang="en-US" err="1"/>
              <a:t>nostro</a:t>
            </a:r>
            <a:r>
              <a:rPr lang="en-US"/>
              <a:t> </a:t>
            </a:r>
            <a:r>
              <a:rPr lang="en-US" err="1"/>
              <a:t>admodum</a:t>
            </a:r>
            <a:r>
              <a:rPr lang="en-US"/>
              <a:t> </a:t>
            </a:r>
            <a:r>
              <a:rPr lang="en-US" err="1"/>
              <a:t>fuisset</a:t>
            </a:r>
            <a:r>
              <a:rPr lang="en-US"/>
              <a:t>. </a:t>
            </a:r>
          </a:p>
        </p:txBody>
      </p:sp>
      <p:sp>
        <p:nvSpPr>
          <p:cNvPr id="5" name="Text Placeholder 4">
            <a:extLst>
              <a:ext uri="{FF2B5EF4-FFF2-40B4-BE49-F238E27FC236}">
                <a16:creationId xmlns:a16="http://schemas.microsoft.com/office/drawing/2014/main" id="{AEA4DA80-E5D3-C647-8356-DF5E077500FD}"/>
              </a:ext>
            </a:extLst>
          </p:cNvPr>
          <p:cNvSpPr>
            <a:spLocks noGrp="1"/>
          </p:cNvSpPr>
          <p:nvPr>
            <p:ph type="body" sz="quarter" idx="10" hasCustomPrompt="1"/>
          </p:nvPr>
        </p:nvSpPr>
        <p:spPr>
          <a:xfrm>
            <a:off x="11117828" y="3924101"/>
            <a:ext cx="610129" cy="597698"/>
          </a:xfrm>
          <a:prstGeom prst="rect">
            <a:avLst/>
          </a:prstGeom>
        </p:spPr>
        <p:txBody>
          <a:bodyPr/>
          <a:lstStyle>
            <a:lvl1pPr marL="0" indent="0">
              <a:buNone/>
              <a:defRPr sz="8000">
                <a:solidFill>
                  <a:schemeClr val="bg1"/>
                </a:solidFill>
                <a:latin typeface="American Typewriter" panose="02090604020004020304" pitchFamily="18" charset="77"/>
              </a:defRPr>
            </a:lvl1pPr>
          </a:lstStyle>
          <a:p>
            <a:pPr lvl="0"/>
            <a:r>
              <a:rPr lang="en-US"/>
              <a:t>”</a:t>
            </a:r>
          </a:p>
        </p:txBody>
      </p:sp>
      <p:sp>
        <p:nvSpPr>
          <p:cNvPr id="6" name="Text Placeholder 4">
            <a:extLst>
              <a:ext uri="{FF2B5EF4-FFF2-40B4-BE49-F238E27FC236}">
                <a16:creationId xmlns:a16="http://schemas.microsoft.com/office/drawing/2014/main" id="{6A2D8CA8-4126-8D49-B5A7-F68513260C48}"/>
              </a:ext>
            </a:extLst>
          </p:cNvPr>
          <p:cNvSpPr>
            <a:spLocks noGrp="1"/>
          </p:cNvSpPr>
          <p:nvPr>
            <p:ph type="body" sz="quarter" idx="11" hasCustomPrompt="1"/>
          </p:nvPr>
        </p:nvSpPr>
        <p:spPr>
          <a:xfrm>
            <a:off x="3611477" y="1635072"/>
            <a:ext cx="610129" cy="508000"/>
          </a:xfrm>
          <a:prstGeom prst="rect">
            <a:avLst/>
          </a:prstGeom>
        </p:spPr>
        <p:txBody>
          <a:bodyPr/>
          <a:lstStyle>
            <a:lvl1pPr marL="0" indent="0">
              <a:buNone/>
              <a:defRPr sz="8000">
                <a:solidFill>
                  <a:schemeClr val="bg1"/>
                </a:solidFill>
                <a:latin typeface="American Typewriter" panose="02090604020004020304" pitchFamily="18" charset="77"/>
              </a:defRPr>
            </a:lvl1pPr>
          </a:lstStyle>
          <a:p>
            <a:pPr lvl="0"/>
            <a:r>
              <a:rPr lang="en-US"/>
              <a:t>“</a:t>
            </a:r>
          </a:p>
        </p:txBody>
      </p:sp>
    </p:spTree>
    <p:extLst>
      <p:ext uri="{BB962C8B-B14F-4D97-AF65-F5344CB8AC3E}">
        <p14:creationId xmlns:p14="http://schemas.microsoft.com/office/powerpoint/2010/main" val="28093253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ransition Slide 1">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4A8FBFF-D55C-2843-A161-B7648CE7BE90}"/>
              </a:ext>
            </a:extLst>
          </p:cNvPr>
          <p:cNvSpPr/>
          <p:nvPr userDrawn="1"/>
        </p:nvSpPr>
        <p:spPr>
          <a:xfrm>
            <a:off x="0" y="16314"/>
            <a:ext cx="12192000" cy="68416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a:extLst>
              <a:ext uri="{FF2B5EF4-FFF2-40B4-BE49-F238E27FC236}">
                <a16:creationId xmlns:a16="http://schemas.microsoft.com/office/drawing/2014/main" id="{50441B5A-F800-E84E-8A2C-BE3D64B2A3D2}"/>
              </a:ext>
            </a:extLst>
          </p:cNvPr>
          <p:cNvCxnSpPr>
            <a:cxnSpLocks/>
          </p:cNvCxnSpPr>
          <p:nvPr userDrawn="1"/>
        </p:nvCxnSpPr>
        <p:spPr>
          <a:xfrm>
            <a:off x="-43249" y="6334809"/>
            <a:ext cx="12278497" cy="1"/>
          </a:xfrm>
          <a:prstGeom prst="line">
            <a:avLst/>
          </a:prstGeom>
          <a:ln w="31750">
            <a:solidFill>
              <a:schemeClr val="bg1"/>
            </a:solidFill>
          </a:ln>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64216070-D22D-7E45-8B3E-C3B40B5394F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848474" y="6336632"/>
            <a:ext cx="1151021" cy="523191"/>
          </a:xfrm>
          <a:prstGeom prst="rect">
            <a:avLst/>
          </a:prstGeom>
        </p:spPr>
      </p:pic>
      <p:sp>
        <p:nvSpPr>
          <p:cNvPr id="18" name="Text Placeholder 17">
            <a:extLst>
              <a:ext uri="{FF2B5EF4-FFF2-40B4-BE49-F238E27FC236}">
                <a16:creationId xmlns:a16="http://schemas.microsoft.com/office/drawing/2014/main" id="{60EF3FE5-00AD-EA4C-BCD1-1F7A04CCA847}"/>
              </a:ext>
            </a:extLst>
          </p:cNvPr>
          <p:cNvSpPr>
            <a:spLocks noGrp="1"/>
          </p:cNvSpPr>
          <p:nvPr>
            <p:ph type="body" sz="quarter" idx="10" hasCustomPrompt="1"/>
          </p:nvPr>
        </p:nvSpPr>
        <p:spPr>
          <a:xfrm>
            <a:off x="3087684" y="2863249"/>
            <a:ext cx="6016625" cy="2224088"/>
          </a:xfrm>
          <a:prstGeom prst="rect">
            <a:avLst/>
          </a:prstGeom>
        </p:spPr>
        <p:txBody>
          <a:bodyPr/>
          <a:lstStyle>
            <a:lvl1pPr marL="0" indent="0" algn="ctr">
              <a:buNone/>
              <a:defRPr b="1" i="0">
                <a:solidFill>
                  <a:schemeClr val="bg1"/>
                </a:solidFill>
                <a:latin typeface="Garamond" panose="02020404030301010803" pitchFamily="18" charset="0"/>
              </a:defRPr>
            </a:lvl1pPr>
          </a:lstStyle>
          <a:p>
            <a:pPr lvl="0"/>
            <a:r>
              <a:rPr lang="en-US"/>
              <a:t>Use this slide to make a brief bold statement or transition between new topics.  </a:t>
            </a:r>
            <a:br>
              <a:rPr lang="en-US"/>
            </a:br>
            <a:r>
              <a:rPr lang="en-US"/>
              <a:t>You can choose words to highlight for emphasis or include icons. </a:t>
            </a:r>
          </a:p>
        </p:txBody>
      </p:sp>
      <p:grpSp>
        <p:nvGrpSpPr>
          <p:cNvPr id="10" name="Group 9">
            <a:extLst>
              <a:ext uri="{FF2B5EF4-FFF2-40B4-BE49-F238E27FC236}">
                <a16:creationId xmlns:a16="http://schemas.microsoft.com/office/drawing/2014/main" id="{BFBD8191-65A0-C641-BFC8-44DCFD146AD0}"/>
              </a:ext>
            </a:extLst>
          </p:cNvPr>
          <p:cNvGrpSpPr/>
          <p:nvPr userDrawn="1"/>
        </p:nvGrpSpPr>
        <p:grpSpPr>
          <a:xfrm>
            <a:off x="191775" y="6488542"/>
            <a:ext cx="1444503" cy="239316"/>
            <a:chOff x="191775" y="6471689"/>
            <a:chExt cx="1444503" cy="239316"/>
          </a:xfrm>
        </p:grpSpPr>
        <p:sp>
          <p:nvSpPr>
            <p:cNvPr id="11" name="Text Placeholder 7">
              <a:extLst>
                <a:ext uri="{FF2B5EF4-FFF2-40B4-BE49-F238E27FC236}">
                  <a16:creationId xmlns:a16="http://schemas.microsoft.com/office/drawing/2014/main" id="{5896C2C1-B8D2-A04A-BA64-6ECFE56F2CE7}"/>
                </a:ext>
              </a:extLst>
            </p:cNvPr>
            <p:cNvSpPr txBox="1">
              <a:spLocks/>
            </p:cNvSpPr>
            <p:nvPr userDrawn="1"/>
          </p:nvSpPr>
          <p:spPr>
            <a:xfrm>
              <a:off x="417077" y="6471689"/>
              <a:ext cx="1219201" cy="23931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1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000"/>
                <a:t>shiftproject.org</a:t>
              </a:r>
            </a:p>
          </p:txBody>
        </p:sp>
        <p:pic>
          <p:nvPicPr>
            <p:cNvPr id="17" name="Picture 16">
              <a:extLst>
                <a:ext uri="{FF2B5EF4-FFF2-40B4-BE49-F238E27FC236}">
                  <a16:creationId xmlns:a16="http://schemas.microsoft.com/office/drawing/2014/main" id="{834DF46B-727A-874B-9F5A-492EA39A743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91775" y="6496071"/>
              <a:ext cx="194523" cy="190553"/>
            </a:xfrm>
            <a:prstGeom prst="rect">
              <a:avLst/>
            </a:prstGeom>
          </p:spPr>
        </p:pic>
      </p:grpSp>
      <p:grpSp>
        <p:nvGrpSpPr>
          <p:cNvPr id="19" name="Group 18">
            <a:extLst>
              <a:ext uri="{FF2B5EF4-FFF2-40B4-BE49-F238E27FC236}">
                <a16:creationId xmlns:a16="http://schemas.microsoft.com/office/drawing/2014/main" id="{1185CD87-9CCB-DD4B-823B-F59FAB86763F}"/>
              </a:ext>
            </a:extLst>
          </p:cNvPr>
          <p:cNvGrpSpPr/>
          <p:nvPr userDrawn="1"/>
        </p:nvGrpSpPr>
        <p:grpSpPr>
          <a:xfrm>
            <a:off x="1610519" y="6471040"/>
            <a:ext cx="1400905" cy="274320"/>
            <a:chOff x="1610519" y="6471040"/>
            <a:chExt cx="1400905" cy="274320"/>
          </a:xfrm>
        </p:grpSpPr>
        <p:pic>
          <p:nvPicPr>
            <p:cNvPr id="20" name="Picture 19">
              <a:extLst>
                <a:ext uri="{FF2B5EF4-FFF2-40B4-BE49-F238E27FC236}">
                  <a16:creationId xmlns:a16="http://schemas.microsoft.com/office/drawing/2014/main" id="{902B0FD3-D57A-CC4A-84D2-87FE8AF6202E}"/>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610519" y="6471040"/>
              <a:ext cx="271934" cy="274320"/>
            </a:xfrm>
            <a:prstGeom prst="rect">
              <a:avLst/>
            </a:prstGeom>
          </p:spPr>
        </p:pic>
        <p:sp>
          <p:nvSpPr>
            <p:cNvPr id="21" name="Text Placeholder 7">
              <a:extLst>
                <a:ext uri="{FF2B5EF4-FFF2-40B4-BE49-F238E27FC236}">
                  <a16:creationId xmlns:a16="http://schemas.microsoft.com/office/drawing/2014/main" id="{EAEF1770-492D-BC4F-829E-A8FA216A1D0A}"/>
                </a:ext>
              </a:extLst>
            </p:cNvPr>
            <p:cNvSpPr txBox="1">
              <a:spLocks/>
            </p:cNvSpPr>
            <p:nvPr userDrawn="1"/>
          </p:nvSpPr>
          <p:spPr>
            <a:xfrm>
              <a:off x="1874520" y="6495420"/>
              <a:ext cx="1136904" cy="249939"/>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1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000"/>
                <a:t>@ShiftProject</a:t>
              </a:r>
            </a:p>
          </p:txBody>
        </p:sp>
      </p:grpSp>
    </p:spTree>
    <p:extLst>
      <p:ext uri="{BB962C8B-B14F-4D97-AF65-F5344CB8AC3E}">
        <p14:creationId xmlns:p14="http://schemas.microsoft.com/office/powerpoint/2010/main" val="40552138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Grey Background - 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3167B35-6015-3847-B4C1-E88575A54895}"/>
              </a:ext>
            </a:extLst>
          </p:cNvPr>
          <p:cNvSpPr/>
          <p:nvPr userDrawn="1"/>
        </p:nvSpPr>
        <p:spPr>
          <a:xfrm>
            <a:off x="0" y="6336632"/>
            <a:ext cx="12192000" cy="521368"/>
          </a:xfrm>
          <a:prstGeom prst="rect">
            <a:avLst/>
          </a:prstGeom>
          <a:solidFill>
            <a:srgbClr val="C5093B"/>
          </a:solidFill>
          <a:ln>
            <a:solidFill>
              <a:srgbClr val="C509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74D092B-7301-5148-A4F3-C3D3B906AC9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848474" y="6336632"/>
            <a:ext cx="1151021" cy="523191"/>
          </a:xfrm>
          <a:prstGeom prst="rect">
            <a:avLst/>
          </a:prstGeom>
        </p:spPr>
      </p:pic>
      <p:sp>
        <p:nvSpPr>
          <p:cNvPr id="5" name="Text Placeholder 7">
            <a:extLst>
              <a:ext uri="{FF2B5EF4-FFF2-40B4-BE49-F238E27FC236}">
                <a16:creationId xmlns:a16="http://schemas.microsoft.com/office/drawing/2014/main" id="{E0A81060-546E-7E49-90E0-EF282F711491}"/>
              </a:ext>
            </a:extLst>
          </p:cNvPr>
          <p:cNvSpPr txBox="1">
            <a:spLocks/>
          </p:cNvSpPr>
          <p:nvPr userDrawn="1"/>
        </p:nvSpPr>
        <p:spPr>
          <a:xfrm>
            <a:off x="417077" y="6471689"/>
            <a:ext cx="1219201" cy="23931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1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000"/>
              <a:t>shiftproject.org</a:t>
            </a:r>
          </a:p>
        </p:txBody>
      </p:sp>
      <p:pic>
        <p:nvPicPr>
          <p:cNvPr id="6" name="Picture 5">
            <a:extLst>
              <a:ext uri="{FF2B5EF4-FFF2-40B4-BE49-F238E27FC236}">
                <a16:creationId xmlns:a16="http://schemas.microsoft.com/office/drawing/2014/main" id="{6EC60A02-CC70-9246-A963-6056B615AB4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91775" y="6496071"/>
            <a:ext cx="194523" cy="190553"/>
          </a:xfrm>
          <a:prstGeom prst="rect">
            <a:avLst/>
          </a:prstGeom>
        </p:spPr>
      </p:pic>
      <p:pic>
        <p:nvPicPr>
          <p:cNvPr id="7" name="Picture 6">
            <a:extLst>
              <a:ext uri="{FF2B5EF4-FFF2-40B4-BE49-F238E27FC236}">
                <a16:creationId xmlns:a16="http://schemas.microsoft.com/office/drawing/2014/main" id="{C4D4F34F-280D-B148-A681-0B63FBF7652F}"/>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610519" y="6471040"/>
            <a:ext cx="271934" cy="274320"/>
          </a:xfrm>
          <a:prstGeom prst="rect">
            <a:avLst/>
          </a:prstGeom>
        </p:spPr>
      </p:pic>
      <p:sp>
        <p:nvSpPr>
          <p:cNvPr id="8" name="Text Placeholder 7">
            <a:extLst>
              <a:ext uri="{FF2B5EF4-FFF2-40B4-BE49-F238E27FC236}">
                <a16:creationId xmlns:a16="http://schemas.microsoft.com/office/drawing/2014/main" id="{63781074-9D8E-1246-85A0-EF897D2FD3AA}"/>
              </a:ext>
            </a:extLst>
          </p:cNvPr>
          <p:cNvSpPr txBox="1">
            <a:spLocks/>
          </p:cNvSpPr>
          <p:nvPr userDrawn="1"/>
        </p:nvSpPr>
        <p:spPr>
          <a:xfrm>
            <a:off x="1874520" y="6495420"/>
            <a:ext cx="1136904" cy="249939"/>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1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000"/>
              <a:t>@ShiftProject</a:t>
            </a:r>
          </a:p>
        </p:txBody>
      </p:sp>
      <p:sp>
        <p:nvSpPr>
          <p:cNvPr id="9" name="Rectangle 8">
            <a:extLst>
              <a:ext uri="{FF2B5EF4-FFF2-40B4-BE49-F238E27FC236}">
                <a16:creationId xmlns:a16="http://schemas.microsoft.com/office/drawing/2014/main" id="{D4E7D68A-F003-D349-8A94-6EC874FDE39F}"/>
              </a:ext>
            </a:extLst>
          </p:cNvPr>
          <p:cNvSpPr/>
          <p:nvPr userDrawn="1"/>
        </p:nvSpPr>
        <p:spPr>
          <a:xfrm>
            <a:off x="1" y="-10765"/>
            <a:ext cx="12191999" cy="633480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10" name="Rectangle 9">
            <a:extLst>
              <a:ext uri="{FF2B5EF4-FFF2-40B4-BE49-F238E27FC236}">
                <a16:creationId xmlns:a16="http://schemas.microsoft.com/office/drawing/2014/main" id="{8B24C6C2-261E-7747-AF27-AE2FB0B421E3}"/>
              </a:ext>
            </a:extLst>
          </p:cNvPr>
          <p:cNvSpPr/>
          <p:nvPr userDrawn="1"/>
        </p:nvSpPr>
        <p:spPr>
          <a:xfrm>
            <a:off x="10689265" y="6103977"/>
            <a:ext cx="1502735" cy="230832"/>
          </a:xfrm>
          <a:prstGeom prst="rect">
            <a:avLst/>
          </a:prstGeom>
        </p:spPr>
        <p:txBody>
          <a:bodyPr wrap="square">
            <a:spAutoFit/>
          </a:bodyPr>
          <a:lstStyle/>
          <a:p>
            <a:pPr algn="r"/>
            <a:r>
              <a:rPr lang="en-US" sz="900" i="1">
                <a:solidFill>
                  <a:schemeClr val="tx1"/>
                </a:solidFill>
                <a:latin typeface="Arial" panose="020B0604020202020204" pitchFamily="34" charset="0"/>
                <a:cs typeface="Arial" panose="020B0604020202020204" pitchFamily="34" charset="0"/>
              </a:rPr>
              <a:t>Shift Project, Ltd. © 2021</a:t>
            </a:r>
          </a:p>
        </p:txBody>
      </p:sp>
    </p:spTree>
    <p:extLst>
      <p:ext uri="{BB962C8B-B14F-4D97-AF65-F5344CB8AC3E}">
        <p14:creationId xmlns:p14="http://schemas.microsoft.com/office/powerpoint/2010/main" val="2608352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Graphics - Empty - Grey">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FC0DEAB-E796-904F-B1A7-AAB093FA152E}"/>
              </a:ext>
            </a:extLst>
          </p:cNvPr>
          <p:cNvSpPr/>
          <p:nvPr userDrawn="1"/>
        </p:nvSpPr>
        <p:spPr>
          <a:xfrm>
            <a:off x="0" y="6336632"/>
            <a:ext cx="12192000" cy="521368"/>
          </a:xfrm>
          <a:prstGeom prst="rect">
            <a:avLst/>
          </a:prstGeom>
          <a:solidFill>
            <a:srgbClr val="C5093B"/>
          </a:solidFill>
          <a:ln>
            <a:solidFill>
              <a:srgbClr val="C509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B76ED60-C5BF-6E4D-991A-E3E67CE3F61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848474" y="6336632"/>
            <a:ext cx="1151021" cy="523191"/>
          </a:xfrm>
          <a:prstGeom prst="rect">
            <a:avLst/>
          </a:prstGeom>
        </p:spPr>
      </p:pic>
      <p:sp>
        <p:nvSpPr>
          <p:cNvPr id="5" name="Text Placeholder 7">
            <a:extLst>
              <a:ext uri="{FF2B5EF4-FFF2-40B4-BE49-F238E27FC236}">
                <a16:creationId xmlns:a16="http://schemas.microsoft.com/office/drawing/2014/main" id="{4E0DCFC0-5E31-D14C-AC3F-EAC4ED0452B6}"/>
              </a:ext>
            </a:extLst>
          </p:cNvPr>
          <p:cNvSpPr txBox="1">
            <a:spLocks/>
          </p:cNvSpPr>
          <p:nvPr userDrawn="1"/>
        </p:nvSpPr>
        <p:spPr>
          <a:xfrm>
            <a:off x="417077" y="6471689"/>
            <a:ext cx="1219201" cy="23931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1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000"/>
              <a:t>shiftproject.org</a:t>
            </a:r>
          </a:p>
        </p:txBody>
      </p:sp>
      <p:pic>
        <p:nvPicPr>
          <p:cNvPr id="6" name="Picture 5">
            <a:extLst>
              <a:ext uri="{FF2B5EF4-FFF2-40B4-BE49-F238E27FC236}">
                <a16:creationId xmlns:a16="http://schemas.microsoft.com/office/drawing/2014/main" id="{88287541-E9E6-FA47-AD49-6F9D64CD71F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91775" y="6496071"/>
            <a:ext cx="194523" cy="190553"/>
          </a:xfrm>
          <a:prstGeom prst="rect">
            <a:avLst/>
          </a:prstGeom>
        </p:spPr>
      </p:pic>
      <p:pic>
        <p:nvPicPr>
          <p:cNvPr id="7" name="Picture 6">
            <a:extLst>
              <a:ext uri="{FF2B5EF4-FFF2-40B4-BE49-F238E27FC236}">
                <a16:creationId xmlns:a16="http://schemas.microsoft.com/office/drawing/2014/main" id="{C1399E97-8C0B-7346-9AF0-1DD50385227F}"/>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610519" y="6471040"/>
            <a:ext cx="271934" cy="274320"/>
          </a:xfrm>
          <a:prstGeom prst="rect">
            <a:avLst/>
          </a:prstGeom>
        </p:spPr>
      </p:pic>
      <p:sp>
        <p:nvSpPr>
          <p:cNvPr id="8" name="Text Placeholder 7">
            <a:extLst>
              <a:ext uri="{FF2B5EF4-FFF2-40B4-BE49-F238E27FC236}">
                <a16:creationId xmlns:a16="http://schemas.microsoft.com/office/drawing/2014/main" id="{D858774D-6ABC-A14D-940A-4C40ED14D1EC}"/>
              </a:ext>
            </a:extLst>
          </p:cNvPr>
          <p:cNvSpPr txBox="1">
            <a:spLocks/>
          </p:cNvSpPr>
          <p:nvPr userDrawn="1"/>
        </p:nvSpPr>
        <p:spPr>
          <a:xfrm>
            <a:off x="1874520" y="6495420"/>
            <a:ext cx="1136904" cy="249939"/>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1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000"/>
              <a:t>@ShiftProject</a:t>
            </a:r>
          </a:p>
        </p:txBody>
      </p:sp>
      <p:sp>
        <p:nvSpPr>
          <p:cNvPr id="9" name="Rectangle 8">
            <a:extLst>
              <a:ext uri="{FF2B5EF4-FFF2-40B4-BE49-F238E27FC236}">
                <a16:creationId xmlns:a16="http://schemas.microsoft.com/office/drawing/2014/main" id="{27535106-D99B-0643-BC55-627C4D2911A6}"/>
              </a:ext>
            </a:extLst>
          </p:cNvPr>
          <p:cNvSpPr/>
          <p:nvPr userDrawn="1"/>
        </p:nvSpPr>
        <p:spPr>
          <a:xfrm>
            <a:off x="0" y="0"/>
            <a:ext cx="12191999" cy="633480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390419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Transition Slide 2">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A7A88DC-5851-F64A-884E-B4B41B08F0DE}"/>
              </a:ext>
            </a:extLst>
          </p:cNvPr>
          <p:cNvSpPr/>
          <p:nvPr userDrawn="1"/>
        </p:nvSpPr>
        <p:spPr>
          <a:xfrm>
            <a:off x="0" y="1823"/>
            <a:ext cx="12192000" cy="6858000"/>
          </a:xfrm>
          <a:prstGeom prst="rect">
            <a:avLst/>
          </a:prstGeom>
          <a:solidFill>
            <a:schemeClr val="accent3"/>
          </a:solidFill>
          <a:ln>
            <a:solidFill>
              <a:srgbClr val="C509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a:extLst>
              <a:ext uri="{FF2B5EF4-FFF2-40B4-BE49-F238E27FC236}">
                <a16:creationId xmlns:a16="http://schemas.microsoft.com/office/drawing/2014/main" id="{829BD92E-4C59-2141-B129-9140C8B4B192}"/>
              </a:ext>
            </a:extLst>
          </p:cNvPr>
          <p:cNvCxnSpPr>
            <a:cxnSpLocks/>
          </p:cNvCxnSpPr>
          <p:nvPr userDrawn="1"/>
        </p:nvCxnSpPr>
        <p:spPr>
          <a:xfrm>
            <a:off x="-43249" y="6334809"/>
            <a:ext cx="12278497" cy="1"/>
          </a:xfrm>
          <a:prstGeom prst="line">
            <a:avLst/>
          </a:prstGeom>
          <a:ln w="31750">
            <a:solidFill>
              <a:schemeClr val="bg1"/>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815102FE-E19D-4849-AFB1-90D41FE7907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848474" y="6336632"/>
            <a:ext cx="1151021" cy="523191"/>
          </a:xfrm>
          <a:prstGeom prst="rect">
            <a:avLst/>
          </a:prstGeom>
        </p:spPr>
      </p:pic>
      <p:sp>
        <p:nvSpPr>
          <p:cNvPr id="18" name="Text Placeholder 17">
            <a:extLst>
              <a:ext uri="{FF2B5EF4-FFF2-40B4-BE49-F238E27FC236}">
                <a16:creationId xmlns:a16="http://schemas.microsoft.com/office/drawing/2014/main" id="{571D94B2-5876-2D43-A9EB-457C189BD964}"/>
              </a:ext>
            </a:extLst>
          </p:cNvPr>
          <p:cNvSpPr>
            <a:spLocks noGrp="1"/>
          </p:cNvSpPr>
          <p:nvPr>
            <p:ph type="body" sz="quarter" idx="10" hasCustomPrompt="1"/>
          </p:nvPr>
        </p:nvSpPr>
        <p:spPr>
          <a:xfrm>
            <a:off x="3087684" y="2863249"/>
            <a:ext cx="6016625" cy="2224088"/>
          </a:xfrm>
          <a:prstGeom prst="rect">
            <a:avLst/>
          </a:prstGeom>
        </p:spPr>
        <p:txBody>
          <a:bodyPr/>
          <a:lstStyle>
            <a:lvl1pPr marL="0" indent="0" algn="ctr">
              <a:buNone/>
              <a:defRPr b="1" i="0">
                <a:solidFill>
                  <a:schemeClr val="bg1"/>
                </a:solidFill>
                <a:latin typeface="Garamond" panose="02020404030301010803" pitchFamily="18" charset="0"/>
              </a:defRPr>
            </a:lvl1pPr>
          </a:lstStyle>
          <a:p>
            <a:pPr lvl="0"/>
            <a:r>
              <a:rPr lang="en-US"/>
              <a:t>Use this slide to make a brief bold statement or transition between new topics.  </a:t>
            </a:r>
            <a:br>
              <a:rPr lang="en-US"/>
            </a:br>
            <a:r>
              <a:rPr lang="en-US"/>
              <a:t>You can choose words to highlight for emphasis or include icons. </a:t>
            </a:r>
          </a:p>
        </p:txBody>
      </p:sp>
      <p:grpSp>
        <p:nvGrpSpPr>
          <p:cNvPr id="14" name="Group 13">
            <a:extLst>
              <a:ext uri="{FF2B5EF4-FFF2-40B4-BE49-F238E27FC236}">
                <a16:creationId xmlns:a16="http://schemas.microsoft.com/office/drawing/2014/main" id="{D5C18D0A-85FF-C24A-8EA1-BB33AC3ED7A1}"/>
              </a:ext>
            </a:extLst>
          </p:cNvPr>
          <p:cNvGrpSpPr/>
          <p:nvPr userDrawn="1"/>
        </p:nvGrpSpPr>
        <p:grpSpPr>
          <a:xfrm>
            <a:off x="191775" y="6488542"/>
            <a:ext cx="1444503" cy="239316"/>
            <a:chOff x="191775" y="6471689"/>
            <a:chExt cx="1444503" cy="239316"/>
          </a:xfrm>
        </p:grpSpPr>
        <p:sp>
          <p:nvSpPr>
            <p:cNvPr id="15" name="Text Placeholder 7">
              <a:extLst>
                <a:ext uri="{FF2B5EF4-FFF2-40B4-BE49-F238E27FC236}">
                  <a16:creationId xmlns:a16="http://schemas.microsoft.com/office/drawing/2014/main" id="{DFA078F7-960F-FC4F-93EB-7C8B88D1E0F0}"/>
                </a:ext>
              </a:extLst>
            </p:cNvPr>
            <p:cNvSpPr txBox="1">
              <a:spLocks/>
            </p:cNvSpPr>
            <p:nvPr userDrawn="1"/>
          </p:nvSpPr>
          <p:spPr>
            <a:xfrm>
              <a:off x="417077" y="6471689"/>
              <a:ext cx="1219201" cy="23931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1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000"/>
                <a:t>shiftproject.org</a:t>
              </a:r>
            </a:p>
          </p:txBody>
        </p:sp>
        <p:pic>
          <p:nvPicPr>
            <p:cNvPr id="16" name="Picture 15">
              <a:extLst>
                <a:ext uri="{FF2B5EF4-FFF2-40B4-BE49-F238E27FC236}">
                  <a16:creationId xmlns:a16="http://schemas.microsoft.com/office/drawing/2014/main" id="{D1EFB9A6-761F-5144-83EE-2A44CC6B7B3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91775" y="6496071"/>
              <a:ext cx="194523" cy="190553"/>
            </a:xfrm>
            <a:prstGeom prst="rect">
              <a:avLst/>
            </a:prstGeom>
          </p:spPr>
        </p:pic>
      </p:grpSp>
      <p:grpSp>
        <p:nvGrpSpPr>
          <p:cNvPr id="17" name="Group 16">
            <a:extLst>
              <a:ext uri="{FF2B5EF4-FFF2-40B4-BE49-F238E27FC236}">
                <a16:creationId xmlns:a16="http://schemas.microsoft.com/office/drawing/2014/main" id="{B33466CB-9B41-1949-B235-B61748AACDE8}"/>
              </a:ext>
            </a:extLst>
          </p:cNvPr>
          <p:cNvGrpSpPr/>
          <p:nvPr userDrawn="1"/>
        </p:nvGrpSpPr>
        <p:grpSpPr>
          <a:xfrm>
            <a:off x="1610519" y="6471040"/>
            <a:ext cx="1400905" cy="274320"/>
            <a:chOff x="1610519" y="6471040"/>
            <a:chExt cx="1400905" cy="274320"/>
          </a:xfrm>
        </p:grpSpPr>
        <p:pic>
          <p:nvPicPr>
            <p:cNvPr id="19" name="Picture 18">
              <a:extLst>
                <a:ext uri="{FF2B5EF4-FFF2-40B4-BE49-F238E27FC236}">
                  <a16:creationId xmlns:a16="http://schemas.microsoft.com/office/drawing/2014/main" id="{204C164A-94DA-7944-BD03-74FD05122BB8}"/>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610519" y="6471040"/>
              <a:ext cx="271934" cy="274320"/>
            </a:xfrm>
            <a:prstGeom prst="rect">
              <a:avLst/>
            </a:prstGeom>
          </p:spPr>
        </p:pic>
        <p:sp>
          <p:nvSpPr>
            <p:cNvPr id="20" name="Text Placeholder 7">
              <a:extLst>
                <a:ext uri="{FF2B5EF4-FFF2-40B4-BE49-F238E27FC236}">
                  <a16:creationId xmlns:a16="http://schemas.microsoft.com/office/drawing/2014/main" id="{C43C4113-59BD-C74E-96A0-94470D6F6613}"/>
                </a:ext>
              </a:extLst>
            </p:cNvPr>
            <p:cNvSpPr txBox="1">
              <a:spLocks/>
            </p:cNvSpPr>
            <p:nvPr userDrawn="1"/>
          </p:nvSpPr>
          <p:spPr>
            <a:xfrm>
              <a:off x="1874520" y="6495420"/>
              <a:ext cx="1136904" cy="249939"/>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1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000"/>
                <a:t>@ShiftProject</a:t>
              </a:r>
            </a:p>
          </p:txBody>
        </p:sp>
      </p:grpSp>
    </p:spTree>
    <p:extLst>
      <p:ext uri="{BB962C8B-B14F-4D97-AF65-F5344CB8AC3E}">
        <p14:creationId xmlns:p14="http://schemas.microsoft.com/office/powerpoint/2010/main" val="9927859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Transition Slide 4">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9D8B070D-C9A8-D148-A01F-0F79619C9A77}"/>
              </a:ext>
            </a:extLst>
          </p:cNvPr>
          <p:cNvSpPr/>
          <p:nvPr userDrawn="1"/>
        </p:nvSpPr>
        <p:spPr>
          <a:xfrm>
            <a:off x="0" y="6353675"/>
            <a:ext cx="12192000" cy="506148"/>
          </a:xfrm>
          <a:prstGeom prst="rect">
            <a:avLst/>
          </a:prstGeom>
          <a:solidFill>
            <a:schemeClr val="accent3"/>
          </a:solidFill>
          <a:ln>
            <a:solidFill>
              <a:srgbClr val="C509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E05FD64A-8DA1-3B48-B178-FA3243564EE9}"/>
              </a:ext>
            </a:extLst>
          </p:cNvPr>
          <p:cNvSpPr/>
          <p:nvPr userDrawn="1"/>
        </p:nvSpPr>
        <p:spPr>
          <a:xfrm>
            <a:off x="0" y="0"/>
            <a:ext cx="12192000" cy="6315944"/>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 name="Straight Connector 3">
            <a:extLst>
              <a:ext uri="{FF2B5EF4-FFF2-40B4-BE49-F238E27FC236}">
                <a16:creationId xmlns:a16="http://schemas.microsoft.com/office/drawing/2014/main" id="{50E599FB-3DC6-7749-843D-6F4E28546C71}"/>
              </a:ext>
            </a:extLst>
          </p:cNvPr>
          <p:cNvCxnSpPr>
            <a:cxnSpLocks/>
          </p:cNvCxnSpPr>
          <p:nvPr userDrawn="1"/>
        </p:nvCxnSpPr>
        <p:spPr>
          <a:xfrm>
            <a:off x="-43249" y="6334809"/>
            <a:ext cx="12278497" cy="1"/>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46A255A4-A102-E547-B70B-9F7D55942F29}"/>
              </a:ext>
            </a:extLst>
          </p:cNvPr>
          <p:cNvPicPr>
            <a:picLocks noChangeAspect="1"/>
          </p:cNvPicPr>
          <p:nvPr userDrawn="1"/>
        </p:nvPicPr>
        <p:blipFill>
          <a:blip r:embed="rId2">
            <a:biLevel thresh="25000"/>
          </a:blip>
          <a:stretch>
            <a:fillRect/>
          </a:stretch>
        </p:blipFill>
        <p:spPr>
          <a:xfrm>
            <a:off x="10848474" y="6336632"/>
            <a:ext cx="1151020" cy="523191"/>
          </a:xfrm>
          <a:prstGeom prst="rect">
            <a:avLst/>
          </a:prstGeom>
        </p:spPr>
      </p:pic>
      <p:sp>
        <p:nvSpPr>
          <p:cNvPr id="14" name="Text Placeholder 17">
            <a:extLst>
              <a:ext uri="{FF2B5EF4-FFF2-40B4-BE49-F238E27FC236}">
                <a16:creationId xmlns:a16="http://schemas.microsoft.com/office/drawing/2014/main" id="{E3C84404-4841-D34E-A46D-E639BB691021}"/>
              </a:ext>
            </a:extLst>
          </p:cNvPr>
          <p:cNvSpPr>
            <a:spLocks noGrp="1"/>
          </p:cNvSpPr>
          <p:nvPr>
            <p:ph type="body" sz="quarter" idx="10" hasCustomPrompt="1"/>
          </p:nvPr>
        </p:nvSpPr>
        <p:spPr>
          <a:xfrm>
            <a:off x="3087684" y="2863249"/>
            <a:ext cx="6016625" cy="2224088"/>
          </a:xfrm>
          <a:prstGeom prst="rect">
            <a:avLst/>
          </a:prstGeom>
        </p:spPr>
        <p:txBody>
          <a:bodyPr/>
          <a:lstStyle>
            <a:lvl1pPr marL="0" indent="0" algn="ctr">
              <a:buNone/>
              <a:defRPr b="1" i="0">
                <a:solidFill>
                  <a:schemeClr val="tx1"/>
                </a:solidFill>
                <a:latin typeface="Garamond" panose="02020404030301010803" pitchFamily="18" charset="0"/>
              </a:defRPr>
            </a:lvl1pPr>
          </a:lstStyle>
          <a:p>
            <a:pPr lvl="0"/>
            <a:r>
              <a:rPr lang="en-US"/>
              <a:t>Use this slide to make a brief bold statement or transition between new topics.  </a:t>
            </a:r>
            <a:br>
              <a:rPr lang="en-US"/>
            </a:br>
            <a:r>
              <a:rPr lang="en-US"/>
              <a:t>You can choose words to highlight for emphasis or include icons. </a:t>
            </a:r>
          </a:p>
        </p:txBody>
      </p:sp>
      <p:cxnSp>
        <p:nvCxnSpPr>
          <p:cNvPr id="12" name="Straight Connector 11">
            <a:extLst>
              <a:ext uri="{FF2B5EF4-FFF2-40B4-BE49-F238E27FC236}">
                <a16:creationId xmlns:a16="http://schemas.microsoft.com/office/drawing/2014/main" id="{E9D0898F-A992-0B4D-B60D-50D57F12D37B}"/>
              </a:ext>
            </a:extLst>
          </p:cNvPr>
          <p:cNvCxnSpPr>
            <a:cxnSpLocks/>
          </p:cNvCxnSpPr>
          <p:nvPr userDrawn="1"/>
        </p:nvCxnSpPr>
        <p:spPr>
          <a:xfrm>
            <a:off x="-43249" y="6334809"/>
            <a:ext cx="12278497" cy="1"/>
          </a:xfrm>
          <a:prstGeom prst="line">
            <a:avLst/>
          </a:prstGeom>
          <a:ln w="31750">
            <a:solidFill>
              <a:schemeClr val="bg1"/>
            </a:solidFill>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5D1F144C-7F81-6B40-9299-F08509E1B2B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848474" y="6336632"/>
            <a:ext cx="1151021" cy="523191"/>
          </a:xfrm>
          <a:prstGeom prst="rect">
            <a:avLst/>
          </a:prstGeom>
        </p:spPr>
      </p:pic>
      <p:sp>
        <p:nvSpPr>
          <p:cNvPr id="15" name="Text Placeholder 7">
            <a:extLst>
              <a:ext uri="{FF2B5EF4-FFF2-40B4-BE49-F238E27FC236}">
                <a16:creationId xmlns:a16="http://schemas.microsoft.com/office/drawing/2014/main" id="{51203EBF-9C9A-054E-AE11-BC9861B9DC4B}"/>
              </a:ext>
            </a:extLst>
          </p:cNvPr>
          <p:cNvSpPr txBox="1">
            <a:spLocks/>
          </p:cNvSpPr>
          <p:nvPr userDrawn="1"/>
        </p:nvSpPr>
        <p:spPr>
          <a:xfrm>
            <a:off x="417077" y="6480136"/>
            <a:ext cx="1219201" cy="23931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1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000"/>
              <a:t>shiftproject.org</a:t>
            </a:r>
          </a:p>
        </p:txBody>
      </p:sp>
      <p:pic>
        <p:nvPicPr>
          <p:cNvPr id="16" name="Picture 15">
            <a:extLst>
              <a:ext uri="{FF2B5EF4-FFF2-40B4-BE49-F238E27FC236}">
                <a16:creationId xmlns:a16="http://schemas.microsoft.com/office/drawing/2014/main" id="{F8753A9C-AF12-7844-93FC-9CD013C8DE13}"/>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91775" y="6504518"/>
            <a:ext cx="194523" cy="190553"/>
          </a:xfrm>
          <a:prstGeom prst="rect">
            <a:avLst/>
          </a:prstGeom>
        </p:spPr>
      </p:pic>
      <p:pic>
        <p:nvPicPr>
          <p:cNvPr id="17" name="Picture 16">
            <a:extLst>
              <a:ext uri="{FF2B5EF4-FFF2-40B4-BE49-F238E27FC236}">
                <a16:creationId xmlns:a16="http://schemas.microsoft.com/office/drawing/2014/main" id="{5AAAEC3E-3916-8749-A6E3-C23E7F4FCC53}"/>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610519" y="6471040"/>
            <a:ext cx="271934" cy="274320"/>
          </a:xfrm>
          <a:prstGeom prst="rect">
            <a:avLst/>
          </a:prstGeom>
        </p:spPr>
      </p:pic>
      <p:sp>
        <p:nvSpPr>
          <p:cNvPr id="18" name="Text Placeholder 7">
            <a:extLst>
              <a:ext uri="{FF2B5EF4-FFF2-40B4-BE49-F238E27FC236}">
                <a16:creationId xmlns:a16="http://schemas.microsoft.com/office/drawing/2014/main" id="{0D6CDAA0-79B1-B843-8FD8-6912B4BF04F9}"/>
              </a:ext>
            </a:extLst>
          </p:cNvPr>
          <p:cNvSpPr txBox="1">
            <a:spLocks/>
          </p:cNvSpPr>
          <p:nvPr userDrawn="1"/>
        </p:nvSpPr>
        <p:spPr>
          <a:xfrm>
            <a:off x="1874520" y="6495420"/>
            <a:ext cx="1136904" cy="249939"/>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1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000"/>
              <a:t>@ShiftProject</a:t>
            </a:r>
          </a:p>
        </p:txBody>
      </p:sp>
    </p:spTree>
    <p:extLst>
      <p:ext uri="{BB962C8B-B14F-4D97-AF65-F5344CB8AC3E}">
        <p14:creationId xmlns:p14="http://schemas.microsoft.com/office/powerpoint/2010/main" val="28846792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Section 3">
    <p:spTree>
      <p:nvGrpSpPr>
        <p:cNvPr id="1" name=""/>
        <p:cNvGrpSpPr/>
        <p:nvPr/>
      </p:nvGrpSpPr>
      <p:grpSpPr>
        <a:xfrm>
          <a:off x="0" y="0"/>
          <a:ext cx="0" cy="0"/>
          <a:chOff x="0" y="0"/>
          <a:chExt cx="0" cy="0"/>
        </a:xfrm>
      </p:grpSpPr>
      <p:grpSp>
        <p:nvGrpSpPr>
          <p:cNvPr id="26" name="Group 25">
            <a:extLst>
              <a:ext uri="{FF2B5EF4-FFF2-40B4-BE49-F238E27FC236}">
                <a16:creationId xmlns:a16="http://schemas.microsoft.com/office/drawing/2014/main" id="{C0A690DB-7881-2247-9A4C-DA64C08CD4B4}"/>
              </a:ext>
            </a:extLst>
          </p:cNvPr>
          <p:cNvGrpSpPr>
            <a:grpSpLocks noChangeAspect="1"/>
          </p:cNvGrpSpPr>
          <p:nvPr userDrawn="1"/>
        </p:nvGrpSpPr>
        <p:grpSpPr>
          <a:xfrm flipH="1">
            <a:off x="-1" y="0"/>
            <a:ext cx="8931963" cy="6870604"/>
            <a:chOff x="4021253" y="0"/>
            <a:chExt cx="8186136" cy="6870604"/>
          </a:xfrm>
        </p:grpSpPr>
        <p:sp>
          <p:nvSpPr>
            <p:cNvPr id="27" name="Freeform 26">
              <a:extLst>
                <a:ext uri="{FF2B5EF4-FFF2-40B4-BE49-F238E27FC236}">
                  <a16:creationId xmlns:a16="http://schemas.microsoft.com/office/drawing/2014/main" id="{91F665FC-485E-814A-A75F-BCB6BCA3FC02}"/>
                </a:ext>
              </a:extLst>
            </p:cNvPr>
            <p:cNvSpPr/>
            <p:nvPr userDrawn="1"/>
          </p:nvSpPr>
          <p:spPr>
            <a:xfrm flipH="1" flipV="1">
              <a:off x="4021253" y="0"/>
              <a:ext cx="7670434" cy="6864304"/>
            </a:xfrm>
            <a:custGeom>
              <a:avLst/>
              <a:gdLst>
                <a:gd name="connsiteX0" fmla="*/ 4032738 w 7504597"/>
                <a:gd name="connsiteY0" fmla="*/ 6858004 h 6858004"/>
                <a:gd name="connsiteX1" fmla="*/ 0 w 7504597"/>
                <a:gd name="connsiteY1" fmla="*/ 6858004 h 6858004"/>
                <a:gd name="connsiteX2" fmla="*/ 0 w 7504597"/>
                <a:gd name="connsiteY2" fmla="*/ 0 h 6858004"/>
                <a:gd name="connsiteX3" fmla="*/ 7504597 w 7504597"/>
                <a:gd name="connsiteY3" fmla="*/ 0 h 6858004"/>
              </a:gdLst>
              <a:ahLst/>
              <a:cxnLst>
                <a:cxn ang="0">
                  <a:pos x="connsiteX0" y="connsiteY0"/>
                </a:cxn>
                <a:cxn ang="0">
                  <a:pos x="connsiteX1" y="connsiteY1"/>
                </a:cxn>
                <a:cxn ang="0">
                  <a:pos x="connsiteX2" y="connsiteY2"/>
                </a:cxn>
                <a:cxn ang="0">
                  <a:pos x="connsiteX3" y="connsiteY3"/>
                </a:cxn>
              </a:cxnLst>
              <a:rect l="l" t="t" r="r" b="b"/>
              <a:pathLst>
                <a:path w="7504597" h="6858004">
                  <a:moveTo>
                    <a:pt x="4032738" y="6858004"/>
                  </a:moveTo>
                  <a:lnTo>
                    <a:pt x="0" y="6858004"/>
                  </a:lnTo>
                  <a:lnTo>
                    <a:pt x="0" y="0"/>
                  </a:lnTo>
                  <a:lnTo>
                    <a:pt x="7504597" y="0"/>
                  </a:lnTo>
                  <a:close/>
                </a:path>
              </a:pathLst>
            </a:custGeom>
            <a:solidFill>
              <a:srgbClr val="3718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a:t>
              </a:r>
            </a:p>
          </p:txBody>
        </p:sp>
        <p:sp>
          <p:nvSpPr>
            <p:cNvPr id="28" name="Freeform 27">
              <a:extLst>
                <a:ext uri="{FF2B5EF4-FFF2-40B4-BE49-F238E27FC236}">
                  <a16:creationId xmlns:a16="http://schemas.microsoft.com/office/drawing/2014/main" id="{4B139149-FD19-8246-802F-09A4F8409E1D}"/>
                </a:ext>
              </a:extLst>
            </p:cNvPr>
            <p:cNvSpPr/>
            <p:nvPr userDrawn="1"/>
          </p:nvSpPr>
          <p:spPr>
            <a:xfrm flipH="1" flipV="1">
              <a:off x="4506119" y="0"/>
              <a:ext cx="7701270" cy="6870604"/>
            </a:xfrm>
            <a:custGeom>
              <a:avLst/>
              <a:gdLst>
                <a:gd name="connsiteX0" fmla="*/ 0 w 7593618"/>
                <a:gd name="connsiteY0" fmla="*/ 0 h 6858001"/>
                <a:gd name="connsiteX1" fmla="*/ 7593618 w 7593618"/>
                <a:gd name="connsiteY1" fmla="*/ 0 h 6858001"/>
                <a:gd name="connsiteX2" fmla="*/ 4032738 w 7593618"/>
                <a:gd name="connsiteY2" fmla="*/ 6858001 h 6858001"/>
                <a:gd name="connsiteX3" fmla="*/ 0 w 7593618"/>
                <a:gd name="connsiteY3" fmla="*/ 6858001 h 6858001"/>
                <a:gd name="connsiteX4" fmla="*/ 0 w 7593618"/>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93618" h="6858001">
                  <a:moveTo>
                    <a:pt x="0" y="0"/>
                  </a:moveTo>
                  <a:lnTo>
                    <a:pt x="7593618" y="0"/>
                  </a:lnTo>
                  <a:lnTo>
                    <a:pt x="4032738" y="6858001"/>
                  </a:lnTo>
                  <a:lnTo>
                    <a:pt x="0" y="6858001"/>
                  </a:lnTo>
                  <a:lnTo>
                    <a:pt x="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28">
              <a:extLst>
                <a:ext uri="{FF2B5EF4-FFF2-40B4-BE49-F238E27FC236}">
                  <a16:creationId xmlns:a16="http://schemas.microsoft.com/office/drawing/2014/main" id="{48FD10A3-7DE3-D241-920B-0B41AD15E92E}"/>
                </a:ext>
              </a:extLst>
            </p:cNvPr>
            <p:cNvSpPr/>
            <p:nvPr userDrawn="1"/>
          </p:nvSpPr>
          <p:spPr>
            <a:xfrm>
              <a:off x="4853222" y="0"/>
              <a:ext cx="7354167" cy="6853191"/>
            </a:xfrm>
            <a:custGeom>
              <a:avLst/>
              <a:gdLst>
                <a:gd name="connsiteX0" fmla="*/ 3645589 w 7354167"/>
                <a:gd name="connsiteY0" fmla="*/ 0 h 6853191"/>
                <a:gd name="connsiteX1" fmla="*/ 7354167 w 7354167"/>
                <a:gd name="connsiteY1" fmla="*/ 0 h 6853191"/>
                <a:gd name="connsiteX2" fmla="*/ 7354167 w 7354167"/>
                <a:gd name="connsiteY2" fmla="*/ 6853191 h 6853191"/>
                <a:gd name="connsiteX3" fmla="*/ 0 w 7354167"/>
                <a:gd name="connsiteY3" fmla="*/ 6853191 h 6853191"/>
              </a:gdLst>
              <a:ahLst/>
              <a:cxnLst>
                <a:cxn ang="0">
                  <a:pos x="connsiteX0" y="connsiteY0"/>
                </a:cxn>
                <a:cxn ang="0">
                  <a:pos x="connsiteX1" y="connsiteY1"/>
                </a:cxn>
                <a:cxn ang="0">
                  <a:pos x="connsiteX2" y="connsiteY2"/>
                </a:cxn>
                <a:cxn ang="0">
                  <a:pos x="connsiteX3" y="connsiteY3"/>
                </a:cxn>
              </a:cxnLst>
              <a:rect l="l" t="t" r="r" b="b"/>
              <a:pathLst>
                <a:path w="7354167" h="6853191">
                  <a:moveTo>
                    <a:pt x="3645589" y="0"/>
                  </a:moveTo>
                  <a:lnTo>
                    <a:pt x="7354167" y="0"/>
                  </a:lnTo>
                  <a:lnTo>
                    <a:pt x="7354167" y="6853191"/>
                  </a:lnTo>
                  <a:lnTo>
                    <a:pt x="0" y="6853191"/>
                  </a:lnTo>
                  <a:close/>
                </a:path>
              </a:pathLst>
            </a:custGeom>
            <a:solidFill>
              <a:srgbClr val="C5093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0" name="Rectangle 29">
            <a:extLst>
              <a:ext uri="{FF2B5EF4-FFF2-40B4-BE49-F238E27FC236}">
                <a16:creationId xmlns:a16="http://schemas.microsoft.com/office/drawing/2014/main" id="{C73B29C5-85C6-9545-9B43-B88A63A1B5E8}"/>
              </a:ext>
            </a:extLst>
          </p:cNvPr>
          <p:cNvSpPr/>
          <p:nvPr userDrawn="1"/>
        </p:nvSpPr>
        <p:spPr>
          <a:xfrm>
            <a:off x="0" y="6330662"/>
            <a:ext cx="12192000" cy="549559"/>
          </a:xfrm>
          <a:prstGeom prst="rect">
            <a:avLst/>
          </a:prstGeom>
          <a:solidFill>
            <a:srgbClr val="3718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Picture 30">
            <a:extLst>
              <a:ext uri="{FF2B5EF4-FFF2-40B4-BE49-F238E27FC236}">
                <a16:creationId xmlns:a16="http://schemas.microsoft.com/office/drawing/2014/main" id="{9EF0D83D-9F3F-3B4A-8D15-9680F26DBC3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848474" y="6336632"/>
            <a:ext cx="1151021" cy="523191"/>
          </a:xfrm>
          <a:prstGeom prst="rect">
            <a:avLst/>
          </a:prstGeom>
        </p:spPr>
      </p:pic>
      <p:sp>
        <p:nvSpPr>
          <p:cNvPr id="36" name="Title 1">
            <a:extLst>
              <a:ext uri="{FF2B5EF4-FFF2-40B4-BE49-F238E27FC236}">
                <a16:creationId xmlns:a16="http://schemas.microsoft.com/office/drawing/2014/main" id="{BFC09633-508D-C343-95DA-325F2B865694}"/>
              </a:ext>
            </a:extLst>
          </p:cNvPr>
          <p:cNvSpPr>
            <a:spLocks noGrp="1"/>
          </p:cNvSpPr>
          <p:nvPr>
            <p:ph type="ctrTitle" hasCustomPrompt="1"/>
          </p:nvPr>
        </p:nvSpPr>
        <p:spPr>
          <a:xfrm>
            <a:off x="586152" y="1671386"/>
            <a:ext cx="4059859" cy="601636"/>
          </a:xfrm>
          <a:prstGeom prst="rect">
            <a:avLst/>
          </a:prstGeom>
        </p:spPr>
        <p:txBody>
          <a:bodyPr anchor="b"/>
          <a:lstStyle>
            <a:lvl1pPr algn="l">
              <a:defRPr sz="3600" b="1">
                <a:solidFill>
                  <a:schemeClr val="bg1"/>
                </a:solidFill>
                <a:latin typeface="Garamond" panose="02020404030301010803" pitchFamily="18" charset="0"/>
                <a:cs typeface="Arial" panose="020B0604020202020204" pitchFamily="34" charset="0"/>
              </a:defRPr>
            </a:lvl1pPr>
          </a:lstStyle>
          <a:p>
            <a:r>
              <a:rPr lang="en-US"/>
              <a:t>New Section Slide 3</a:t>
            </a:r>
          </a:p>
        </p:txBody>
      </p:sp>
      <p:sp>
        <p:nvSpPr>
          <p:cNvPr id="37" name="Text Placeholder 2">
            <a:extLst>
              <a:ext uri="{FF2B5EF4-FFF2-40B4-BE49-F238E27FC236}">
                <a16:creationId xmlns:a16="http://schemas.microsoft.com/office/drawing/2014/main" id="{DBD8D5D7-DA64-2942-ACC9-7A926509EE40}"/>
              </a:ext>
            </a:extLst>
          </p:cNvPr>
          <p:cNvSpPr>
            <a:spLocks noGrp="1"/>
          </p:cNvSpPr>
          <p:nvPr>
            <p:ph type="body" sz="quarter" idx="11" hasCustomPrompt="1"/>
          </p:nvPr>
        </p:nvSpPr>
        <p:spPr>
          <a:xfrm>
            <a:off x="586152" y="2310141"/>
            <a:ext cx="4060404" cy="612268"/>
          </a:xfrm>
          <a:prstGeom prst="rect">
            <a:avLst/>
          </a:prstGeom>
        </p:spPr>
        <p:txBody>
          <a:bodyPr/>
          <a:lstStyle>
            <a:lvl1pPr marL="0" indent="0" algn="l">
              <a:buNone/>
              <a:defRPr sz="3600" b="1">
                <a:solidFill>
                  <a:schemeClr val="bg1"/>
                </a:solidFill>
                <a:latin typeface="Garamond" panose="02020404030301010803" pitchFamily="18" charset="0"/>
                <a:cs typeface="Arial" panose="020B0604020202020204" pitchFamily="34" charset="0"/>
              </a:defRPr>
            </a:lvl1pPr>
          </a:lstStyle>
          <a:p>
            <a:pPr lvl="0"/>
            <a:r>
              <a:rPr lang="en-US"/>
              <a:t>New Section Slide 3</a:t>
            </a:r>
          </a:p>
        </p:txBody>
      </p:sp>
      <p:sp>
        <p:nvSpPr>
          <p:cNvPr id="38" name="Subtitle 2">
            <a:extLst>
              <a:ext uri="{FF2B5EF4-FFF2-40B4-BE49-F238E27FC236}">
                <a16:creationId xmlns:a16="http://schemas.microsoft.com/office/drawing/2014/main" id="{E146D453-A80D-8848-BBD6-777CA76649EE}"/>
              </a:ext>
            </a:extLst>
          </p:cNvPr>
          <p:cNvSpPr>
            <a:spLocks noGrp="1"/>
          </p:cNvSpPr>
          <p:nvPr>
            <p:ph type="subTitle" idx="1" hasCustomPrompt="1"/>
          </p:nvPr>
        </p:nvSpPr>
        <p:spPr>
          <a:xfrm>
            <a:off x="586152" y="3108832"/>
            <a:ext cx="4059860" cy="666000"/>
          </a:xfrm>
          <a:prstGeom prst="rect">
            <a:avLst/>
          </a:prstGeom>
        </p:spPr>
        <p:txBody>
          <a:bodyPr/>
          <a:lstStyle>
            <a:lvl1pPr marL="0" indent="0" algn="l">
              <a:buNone/>
              <a:defRPr sz="200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U</a:t>
            </a:r>
            <a:r>
              <a:rPr lang="is-IS"/>
              <a:t>se this space if you need a subheader</a:t>
            </a:r>
            <a:endParaRPr lang="en-US"/>
          </a:p>
        </p:txBody>
      </p:sp>
      <p:grpSp>
        <p:nvGrpSpPr>
          <p:cNvPr id="15" name="Group 14">
            <a:extLst>
              <a:ext uri="{FF2B5EF4-FFF2-40B4-BE49-F238E27FC236}">
                <a16:creationId xmlns:a16="http://schemas.microsoft.com/office/drawing/2014/main" id="{3507709E-22D7-2B47-B1C7-81F87A6F8434}"/>
              </a:ext>
            </a:extLst>
          </p:cNvPr>
          <p:cNvGrpSpPr/>
          <p:nvPr userDrawn="1"/>
        </p:nvGrpSpPr>
        <p:grpSpPr>
          <a:xfrm>
            <a:off x="191775" y="6488542"/>
            <a:ext cx="1444503" cy="239316"/>
            <a:chOff x="191775" y="6471689"/>
            <a:chExt cx="1444503" cy="239316"/>
          </a:xfrm>
        </p:grpSpPr>
        <p:sp>
          <p:nvSpPr>
            <p:cNvPr id="16" name="Text Placeholder 7">
              <a:extLst>
                <a:ext uri="{FF2B5EF4-FFF2-40B4-BE49-F238E27FC236}">
                  <a16:creationId xmlns:a16="http://schemas.microsoft.com/office/drawing/2014/main" id="{85373317-0651-8946-B3CA-8FD405D25A00}"/>
                </a:ext>
              </a:extLst>
            </p:cNvPr>
            <p:cNvSpPr txBox="1">
              <a:spLocks/>
            </p:cNvSpPr>
            <p:nvPr userDrawn="1"/>
          </p:nvSpPr>
          <p:spPr>
            <a:xfrm>
              <a:off x="417077" y="6471689"/>
              <a:ext cx="1219201" cy="23931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1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000"/>
                <a:t>shiftproject.org</a:t>
              </a:r>
            </a:p>
          </p:txBody>
        </p:sp>
        <p:pic>
          <p:nvPicPr>
            <p:cNvPr id="17" name="Picture 16">
              <a:extLst>
                <a:ext uri="{FF2B5EF4-FFF2-40B4-BE49-F238E27FC236}">
                  <a16:creationId xmlns:a16="http://schemas.microsoft.com/office/drawing/2014/main" id="{8F184BE3-8B76-D343-B052-6613318D88E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91775" y="6496071"/>
              <a:ext cx="194523" cy="190553"/>
            </a:xfrm>
            <a:prstGeom prst="rect">
              <a:avLst/>
            </a:prstGeom>
          </p:spPr>
        </p:pic>
      </p:grpSp>
      <p:grpSp>
        <p:nvGrpSpPr>
          <p:cNvPr id="18" name="Group 17">
            <a:extLst>
              <a:ext uri="{FF2B5EF4-FFF2-40B4-BE49-F238E27FC236}">
                <a16:creationId xmlns:a16="http://schemas.microsoft.com/office/drawing/2014/main" id="{CC813389-B515-C543-B117-1CB121716BED}"/>
              </a:ext>
            </a:extLst>
          </p:cNvPr>
          <p:cNvGrpSpPr/>
          <p:nvPr userDrawn="1"/>
        </p:nvGrpSpPr>
        <p:grpSpPr>
          <a:xfrm>
            <a:off x="1610519" y="6471040"/>
            <a:ext cx="1400905" cy="274320"/>
            <a:chOff x="1610519" y="6471040"/>
            <a:chExt cx="1400905" cy="274320"/>
          </a:xfrm>
        </p:grpSpPr>
        <p:pic>
          <p:nvPicPr>
            <p:cNvPr id="19" name="Picture 18">
              <a:extLst>
                <a:ext uri="{FF2B5EF4-FFF2-40B4-BE49-F238E27FC236}">
                  <a16:creationId xmlns:a16="http://schemas.microsoft.com/office/drawing/2014/main" id="{7868A22F-8505-9543-9906-420ADCF0FD8C}"/>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610519" y="6471040"/>
              <a:ext cx="271934" cy="274320"/>
            </a:xfrm>
            <a:prstGeom prst="rect">
              <a:avLst/>
            </a:prstGeom>
          </p:spPr>
        </p:pic>
        <p:sp>
          <p:nvSpPr>
            <p:cNvPr id="20" name="Text Placeholder 7">
              <a:extLst>
                <a:ext uri="{FF2B5EF4-FFF2-40B4-BE49-F238E27FC236}">
                  <a16:creationId xmlns:a16="http://schemas.microsoft.com/office/drawing/2014/main" id="{AFDB7EB5-B9E6-754B-A8F3-958875A76570}"/>
                </a:ext>
              </a:extLst>
            </p:cNvPr>
            <p:cNvSpPr txBox="1">
              <a:spLocks/>
            </p:cNvSpPr>
            <p:nvPr userDrawn="1"/>
          </p:nvSpPr>
          <p:spPr>
            <a:xfrm>
              <a:off x="1874520" y="6495420"/>
              <a:ext cx="1136904" cy="249939"/>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1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000"/>
                <a:t>@ShiftProject</a:t>
              </a:r>
            </a:p>
          </p:txBody>
        </p:sp>
      </p:grpSp>
    </p:spTree>
    <p:extLst>
      <p:ext uri="{BB962C8B-B14F-4D97-AF65-F5344CB8AC3E}">
        <p14:creationId xmlns:p14="http://schemas.microsoft.com/office/powerpoint/2010/main" val="3579486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s / Agenda">
    <p:spTree>
      <p:nvGrpSpPr>
        <p:cNvPr id="1" name=""/>
        <p:cNvGrpSpPr/>
        <p:nvPr/>
      </p:nvGrpSpPr>
      <p:grpSpPr>
        <a:xfrm>
          <a:off x="0" y="0"/>
          <a:ext cx="0" cy="0"/>
          <a:chOff x="0" y="0"/>
          <a:chExt cx="0" cy="0"/>
        </a:xfrm>
      </p:grpSpPr>
      <p:sp>
        <p:nvSpPr>
          <p:cNvPr id="11" name="Content Placeholder 2">
            <a:extLst>
              <a:ext uri="{FF2B5EF4-FFF2-40B4-BE49-F238E27FC236}">
                <a16:creationId xmlns:a16="http://schemas.microsoft.com/office/drawing/2014/main" id="{46B0BBA4-3371-154E-80B3-63C8DD40768A}"/>
              </a:ext>
            </a:extLst>
          </p:cNvPr>
          <p:cNvSpPr>
            <a:spLocks noGrp="1"/>
          </p:cNvSpPr>
          <p:nvPr>
            <p:ph idx="13"/>
          </p:nvPr>
        </p:nvSpPr>
        <p:spPr>
          <a:xfrm>
            <a:off x="0" y="0"/>
            <a:ext cx="12192000" cy="6858000"/>
          </a:xfrm>
        </p:spPr>
        <p:txBody>
          <a:bodyPr/>
          <a:lstStyle>
            <a:lvl1pPr>
              <a:buClr>
                <a:srgbClr val="0091D8"/>
              </a:buClr>
              <a:defRPr>
                <a:solidFill>
                  <a:schemeClr val="bg2">
                    <a:lumMod val="10000"/>
                  </a:schemeClr>
                </a:solidFill>
              </a:defRPr>
            </a:lvl1pPr>
            <a:lvl2pPr>
              <a:buClr>
                <a:srgbClr val="0091D8"/>
              </a:buClr>
              <a:defRPr>
                <a:solidFill>
                  <a:schemeClr val="bg2">
                    <a:lumMod val="10000"/>
                  </a:schemeClr>
                </a:solidFill>
              </a:defRPr>
            </a:lvl2pPr>
            <a:lvl3pPr>
              <a:buClr>
                <a:srgbClr val="0091D8"/>
              </a:buClr>
              <a:defRPr>
                <a:solidFill>
                  <a:schemeClr val="bg2">
                    <a:lumMod val="10000"/>
                  </a:schemeClr>
                </a:solidFill>
              </a:defRPr>
            </a:lvl3pPr>
            <a:lvl4pPr>
              <a:buClr>
                <a:srgbClr val="0091D8"/>
              </a:buClr>
              <a:defRPr>
                <a:solidFill>
                  <a:schemeClr val="bg2">
                    <a:lumMod val="10000"/>
                  </a:schemeClr>
                </a:solidFill>
              </a:defRPr>
            </a:lvl4pPr>
            <a:lvl5pPr>
              <a:buClr>
                <a:srgbClr val="0091D8"/>
              </a:buClr>
              <a:defRPr>
                <a:solidFill>
                  <a:schemeClr val="bg2">
                    <a:lumMod val="10000"/>
                  </a:schemeClr>
                </a:solidFill>
              </a:defRPr>
            </a:lvl5pPr>
          </a:lstStyle>
          <a:p>
            <a:pPr lvl="0"/>
            <a:r>
              <a:rPr lang="en-US"/>
              <a:t>Click to edit Master text styles</a:t>
            </a:r>
          </a:p>
        </p:txBody>
      </p:sp>
      <p:sp>
        <p:nvSpPr>
          <p:cNvPr id="4" name="Content Placeholder 3">
            <a:extLst>
              <a:ext uri="{FF2B5EF4-FFF2-40B4-BE49-F238E27FC236}">
                <a16:creationId xmlns:a16="http://schemas.microsoft.com/office/drawing/2014/main" id="{032A7BB9-CB02-594D-A07B-947982A9AAD7}"/>
              </a:ext>
            </a:extLst>
          </p:cNvPr>
          <p:cNvSpPr>
            <a:spLocks noGrp="1"/>
          </p:cNvSpPr>
          <p:nvPr>
            <p:ph sz="half" idx="2" hasCustomPrompt="1"/>
          </p:nvPr>
        </p:nvSpPr>
        <p:spPr>
          <a:xfrm>
            <a:off x="7908324" y="1989137"/>
            <a:ext cx="4283676" cy="4500563"/>
          </a:xfrm>
          <a:solidFill>
            <a:srgbClr val="28505A">
              <a:alpha val="90000"/>
            </a:srgbClr>
          </a:solidFill>
          <a:ln>
            <a:noFill/>
          </a:ln>
        </p:spPr>
        <p:txBody>
          <a:bodyPr lIns="288000" tIns="216000" rIns="720000" bIns="288000"/>
          <a:lstStyle>
            <a:lvl1pPr>
              <a:buClr>
                <a:srgbClr val="0091D8"/>
              </a:buClr>
              <a:buFontTx/>
              <a:buNone/>
              <a:defRPr>
                <a:solidFill>
                  <a:schemeClr val="bg1"/>
                </a:solidFill>
              </a:defRPr>
            </a:lvl1pPr>
            <a:lvl2pPr marL="0" indent="0">
              <a:buClr>
                <a:srgbClr val="0091D8"/>
              </a:buClr>
              <a:buFontTx/>
              <a:buNone/>
              <a:defRPr>
                <a:solidFill>
                  <a:schemeClr val="bg1"/>
                </a:solidFill>
              </a:defRPr>
            </a:lvl2pPr>
            <a:lvl3pPr>
              <a:buClr>
                <a:srgbClr val="0091D8"/>
              </a:buClr>
              <a:buFontTx/>
              <a:buNone/>
              <a:defRPr>
                <a:solidFill>
                  <a:schemeClr val="bg1"/>
                </a:solidFill>
              </a:defRPr>
            </a:lvl3pPr>
            <a:lvl4pPr marL="9525" indent="0">
              <a:buClr>
                <a:srgbClr val="0091D8"/>
              </a:buClr>
              <a:buFontTx/>
              <a:buNone/>
              <a:defRPr>
                <a:solidFill>
                  <a:schemeClr val="bg1"/>
                </a:solidFill>
              </a:defRPr>
            </a:lvl4pPr>
            <a:lvl5pPr>
              <a:buClr>
                <a:srgbClr val="0091D8"/>
              </a:buClr>
              <a:buFontTx/>
              <a:buNone/>
              <a:defRPr>
                <a:solidFill>
                  <a:schemeClr val="bg1"/>
                </a:solidFill>
              </a:defRPr>
            </a:lvl5pPr>
          </a:lstStyle>
          <a:p>
            <a:pPr lvl="3"/>
            <a:r>
              <a:rPr lang="en-GB"/>
              <a:t>Fourth level</a:t>
            </a:r>
          </a:p>
        </p:txBody>
      </p:sp>
      <p:sp>
        <p:nvSpPr>
          <p:cNvPr id="6" name="Footer Placeholder 5">
            <a:extLst>
              <a:ext uri="{FF2B5EF4-FFF2-40B4-BE49-F238E27FC236}">
                <a16:creationId xmlns:a16="http://schemas.microsoft.com/office/drawing/2014/main" id="{017FB9ED-A120-354D-81E3-A17E7B02E8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D44B58-AB0F-BA4C-A2E0-B5C5FD1DCA93}"/>
              </a:ext>
            </a:extLst>
          </p:cNvPr>
          <p:cNvSpPr>
            <a:spLocks noGrp="1"/>
          </p:cNvSpPr>
          <p:nvPr>
            <p:ph type="sldNum" sz="quarter" idx="12"/>
          </p:nvPr>
        </p:nvSpPr>
        <p:spPr/>
        <p:txBody>
          <a:bodyPr/>
          <a:lstStyle/>
          <a:p>
            <a:fld id="{04D94E0E-EED5-F449-AA70-2D102764D785}" type="slidenum">
              <a:rPr lang="en-GB" smtClean="0"/>
              <a:t>‹#›</a:t>
            </a:fld>
            <a:endParaRPr lang="en-GB"/>
          </a:p>
        </p:txBody>
      </p:sp>
      <p:pic>
        <p:nvPicPr>
          <p:cNvPr id="12" name="Graphic 11">
            <a:extLst>
              <a:ext uri="{FF2B5EF4-FFF2-40B4-BE49-F238E27FC236}">
                <a16:creationId xmlns:a16="http://schemas.microsoft.com/office/drawing/2014/main" id="{DF232DB4-8A65-E341-B2E9-408C4F5AD29B}"/>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360948" y="192219"/>
            <a:ext cx="1449922" cy="464400"/>
          </a:xfrm>
          <a:prstGeom prst="rect">
            <a:avLst/>
          </a:prstGeom>
        </p:spPr>
      </p:pic>
    </p:spTree>
    <p:extLst>
      <p:ext uri="{BB962C8B-B14F-4D97-AF65-F5344CB8AC3E}">
        <p14:creationId xmlns:p14="http://schemas.microsoft.com/office/powerpoint/2010/main" val="2570331686"/>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117EFE7-138C-5546-80BA-9C1C1F33F6C1}"/>
              </a:ext>
            </a:extLst>
          </p:cNvPr>
          <p:cNvSpPr>
            <a:spLocks noGrp="1"/>
          </p:cNvSpPr>
          <p:nvPr>
            <p:ph type="title"/>
          </p:nvPr>
        </p:nvSpPr>
        <p:spPr>
          <a:xfrm>
            <a:off x="515938" y="944563"/>
            <a:ext cx="11160124" cy="746126"/>
          </a:xfrm>
          <a:prstGeom prst="rect">
            <a:avLst/>
          </a:prstGeom>
        </p:spPr>
        <p:txBody>
          <a:bodyPr vert="horz" lIns="0" tIns="0" rIns="0" bIns="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28690E3-1C46-5F4D-94F7-1D00B2FDCC97}"/>
              </a:ext>
            </a:extLst>
          </p:cNvPr>
          <p:cNvSpPr>
            <a:spLocks noGrp="1"/>
          </p:cNvSpPr>
          <p:nvPr>
            <p:ph type="body" idx="1"/>
          </p:nvPr>
        </p:nvSpPr>
        <p:spPr>
          <a:xfrm>
            <a:off x="515938" y="1989138"/>
            <a:ext cx="11160124" cy="4500561"/>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a:extLst>
              <a:ext uri="{FF2B5EF4-FFF2-40B4-BE49-F238E27FC236}">
                <a16:creationId xmlns:a16="http://schemas.microsoft.com/office/drawing/2014/main" id="{75F2561A-E018-B64B-883B-61C926D3BD25}"/>
              </a:ext>
            </a:extLst>
          </p:cNvPr>
          <p:cNvSpPr>
            <a:spLocks noGrp="1"/>
          </p:cNvSpPr>
          <p:nvPr>
            <p:ph type="ftr" sz="quarter" idx="3"/>
          </p:nvPr>
        </p:nvSpPr>
        <p:spPr>
          <a:xfrm>
            <a:off x="515938" y="6518274"/>
            <a:ext cx="4274018" cy="339725"/>
          </a:xfrm>
          <a:prstGeom prst="rect">
            <a:avLst/>
          </a:prstGeom>
        </p:spPr>
        <p:txBody>
          <a:bodyPr vert="horz" lIns="0" tIns="0" rIns="0" bIns="0" rtlCol="0" anchor="ctr"/>
          <a:lstStyle>
            <a:lvl1pPr algn="l">
              <a:defRPr sz="1000">
                <a:solidFill>
                  <a:srgbClr val="28505A"/>
                </a:solidFill>
              </a:defRPr>
            </a:lvl1pPr>
          </a:lstStyle>
          <a:p>
            <a:endParaRPr lang="en-GB"/>
          </a:p>
        </p:txBody>
      </p:sp>
      <p:sp>
        <p:nvSpPr>
          <p:cNvPr id="6" name="Slide Number Placeholder 5">
            <a:extLst>
              <a:ext uri="{FF2B5EF4-FFF2-40B4-BE49-F238E27FC236}">
                <a16:creationId xmlns:a16="http://schemas.microsoft.com/office/drawing/2014/main" id="{8CAE9C80-3238-2C4F-86AA-79627D06A1B8}"/>
              </a:ext>
            </a:extLst>
          </p:cNvPr>
          <p:cNvSpPr>
            <a:spLocks noGrp="1"/>
          </p:cNvSpPr>
          <p:nvPr>
            <p:ph type="sldNum" sz="quarter" idx="4"/>
          </p:nvPr>
        </p:nvSpPr>
        <p:spPr>
          <a:xfrm>
            <a:off x="11287125" y="333376"/>
            <a:ext cx="388938" cy="179387"/>
          </a:xfrm>
          <a:prstGeom prst="rect">
            <a:avLst/>
          </a:prstGeom>
        </p:spPr>
        <p:txBody>
          <a:bodyPr vert="horz" lIns="0" tIns="0" rIns="0" bIns="0" rtlCol="0" anchor="ctr"/>
          <a:lstStyle>
            <a:lvl1pPr algn="r">
              <a:defRPr sz="1000">
                <a:solidFill>
                  <a:srgbClr val="0091D8"/>
                </a:solidFill>
              </a:defRPr>
            </a:lvl1pPr>
          </a:lstStyle>
          <a:p>
            <a:fld id="{04D94E0E-EED5-F449-AA70-2D102764D785}" type="slidenum">
              <a:rPr lang="en-GB" smtClean="0"/>
              <a:pPr/>
              <a:t>‹#›</a:t>
            </a:fld>
            <a:endParaRPr lang="en-GB"/>
          </a:p>
        </p:txBody>
      </p:sp>
    </p:spTree>
    <p:extLst>
      <p:ext uri="{BB962C8B-B14F-4D97-AF65-F5344CB8AC3E}">
        <p14:creationId xmlns:p14="http://schemas.microsoft.com/office/powerpoint/2010/main" val="3681235443"/>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0" r:id="rId3"/>
    <p:sldLayoutId id="2147483699" r:id="rId4"/>
    <p:sldLayoutId id="2147483698" r:id="rId5"/>
    <p:sldLayoutId id="2147483697" r:id="rId6"/>
    <p:sldLayoutId id="2147483696" r:id="rId7"/>
    <p:sldLayoutId id="2147483695" r:id="rId8"/>
    <p:sldLayoutId id="2147483694" r:id="rId9"/>
    <p:sldLayoutId id="2147483693" r:id="rId10"/>
    <p:sldLayoutId id="2147483692" r:id="rId11"/>
    <p:sldLayoutId id="2147483661" r:id="rId12"/>
  </p:sldLayoutIdLst>
  <p:hf hdr="0" dt="0"/>
  <p:txStyles>
    <p:titleStyle>
      <a:lvl1pPr algn="l" defTabSz="914400" rtl="0" eaLnBrk="1" latinLnBrk="0" hangingPunct="1">
        <a:lnSpc>
          <a:spcPct val="90000"/>
        </a:lnSpc>
        <a:spcBef>
          <a:spcPct val="0"/>
        </a:spcBef>
        <a:buNone/>
        <a:defRPr sz="2800" kern="1200">
          <a:solidFill>
            <a:srgbClr val="0091D8"/>
          </a:solidFill>
          <a:latin typeface="+mj-lt"/>
          <a:ea typeface="+mj-ea"/>
          <a:cs typeface="+mj-cs"/>
        </a:defRPr>
      </a:lvl1pPr>
    </p:titleStyle>
    <p:bodyStyle>
      <a:lvl1pPr marL="0" indent="0" algn="l" defTabSz="914400" rtl="0" eaLnBrk="1" latinLnBrk="0" hangingPunct="1">
        <a:lnSpc>
          <a:spcPct val="120000"/>
        </a:lnSpc>
        <a:spcBef>
          <a:spcPts val="900"/>
        </a:spcBef>
        <a:buClr>
          <a:srgbClr val="0091D8"/>
        </a:buClr>
        <a:buFontTx/>
        <a:buNone/>
        <a:tabLst/>
        <a:defRPr sz="1800" kern="1200">
          <a:solidFill>
            <a:schemeClr val="bg2">
              <a:lumMod val="10000"/>
            </a:schemeClr>
          </a:solidFill>
          <a:latin typeface="+mn-lt"/>
          <a:ea typeface="+mn-ea"/>
          <a:cs typeface="+mn-cs"/>
        </a:defRPr>
      </a:lvl1pPr>
      <a:lvl2pPr marL="182563" indent="-182563" algn="l" defTabSz="914400" rtl="0" eaLnBrk="1" latinLnBrk="0" hangingPunct="1">
        <a:lnSpc>
          <a:spcPct val="120000"/>
        </a:lnSpc>
        <a:spcBef>
          <a:spcPts val="900"/>
        </a:spcBef>
        <a:buClr>
          <a:srgbClr val="0091D8"/>
        </a:buClr>
        <a:buFont typeface="Arial" panose="020B0604020202020204" pitchFamily="34" charset="0"/>
        <a:buChar char="•"/>
        <a:tabLst/>
        <a:defRPr sz="1800" kern="1200">
          <a:solidFill>
            <a:schemeClr val="bg2">
              <a:lumMod val="10000"/>
            </a:schemeClr>
          </a:solidFill>
          <a:latin typeface="+mn-lt"/>
          <a:ea typeface="+mn-ea"/>
          <a:cs typeface="+mn-cs"/>
        </a:defRPr>
      </a:lvl2pPr>
      <a:lvl3pPr marL="488950" indent="-311150" algn="l" defTabSz="914400" rtl="0" eaLnBrk="1" latinLnBrk="0" hangingPunct="1">
        <a:lnSpc>
          <a:spcPct val="120000"/>
        </a:lnSpc>
        <a:spcBef>
          <a:spcPts val="800"/>
        </a:spcBef>
        <a:buClr>
          <a:srgbClr val="0091D8"/>
        </a:buClr>
        <a:buFont typeface=".PingFang SC Regular"/>
        <a:buChar char="－"/>
        <a:tabLst/>
        <a:defRPr sz="1800" kern="1200">
          <a:solidFill>
            <a:schemeClr val="bg2">
              <a:lumMod val="10000"/>
            </a:schemeClr>
          </a:solidFill>
          <a:latin typeface="+mn-lt"/>
          <a:ea typeface="+mn-ea"/>
          <a:cs typeface="+mn-cs"/>
        </a:defRPr>
      </a:lvl3pPr>
      <a:lvl4pPr marL="182563" indent="-173038" algn="l" defTabSz="914400" rtl="0" eaLnBrk="1" latinLnBrk="0" hangingPunct="1">
        <a:lnSpc>
          <a:spcPct val="120000"/>
        </a:lnSpc>
        <a:spcBef>
          <a:spcPts val="800"/>
        </a:spcBef>
        <a:buClr>
          <a:srgbClr val="0091D8"/>
        </a:buClr>
        <a:buFont typeface="Arial" panose="020B0604020202020204" pitchFamily="34" charset="0"/>
        <a:buChar char="•"/>
        <a:tabLst/>
        <a:defRPr sz="1600" kern="1200">
          <a:solidFill>
            <a:schemeClr val="bg2">
              <a:lumMod val="10000"/>
            </a:schemeClr>
          </a:solidFill>
          <a:latin typeface="+mn-lt"/>
          <a:ea typeface="+mn-ea"/>
          <a:cs typeface="+mn-cs"/>
        </a:defRPr>
      </a:lvl4pPr>
      <a:lvl5pPr marL="9525" indent="0" algn="l" defTabSz="914400" rtl="0" eaLnBrk="1" latinLnBrk="0" hangingPunct="1">
        <a:lnSpc>
          <a:spcPct val="120000"/>
        </a:lnSpc>
        <a:spcBef>
          <a:spcPts val="700"/>
        </a:spcBef>
        <a:buClr>
          <a:srgbClr val="0091D8"/>
        </a:buClr>
        <a:buFontTx/>
        <a:buNone/>
        <a:tabLst/>
        <a:defRPr sz="1400" kern="1200">
          <a:solidFill>
            <a:schemeClr val="bg2">
              <a:lumMod val="1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0" userDrawn="1">
          <p15:clr>
            <a:srgbClr val="F26B43"/>
          </p15:clr>
        </p15:guide>
        <p15:guide id="2" orient="horz" pos="4088" userDrawn="1">
          <p15:clr>
            <a:srgbClr val="F26B43"/>
          </p15:clr>
        </p15:guide>
        <p15:guide id="3" pos="325" userDrawn="1">
          <p15:clr>
            <a:srgbClr val="F26B43"/>
          </p15:clr>
        </p15:guide>
        <p15:guide id="4" pos="7355" userDrawn="1">
          <p15:clr>
            <a:srgbClr val="F26B43"/>
          </p15:clr>
        </p15:guide>
        <p15:guide id="5" pos="3749" userDrawn="1">
          <p15:clr>
            <a:srgbClr val="F26B43"/>
          </p15:clr>
        </p15:guide>
        <p15:guide id="6" pos="3931" userDrawn="1">
          <p15:clr>
            <a:srgbClr val="F26B43"/>
          </p15:clr>
        </p15:guide>
        <p15:guide id="7" orient="horz" pos="323" userDrawn="1">
          <p15:clr>
            <a:srgbClr val="F26B43"/>
          </p15:clr>
        </p15:guide>
        <p15:guide id="8" orient="horz" pos="595" userDrawn="1">
          <p15:clr>
            <a:srgbClr val="F26B43"/>
          </p15:clr>
        </p15:guide>
        <p15:guide id="9" orient="horz" pos="1253"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s>
</file>

<file path=ppt/slides/_rels/slide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1.xml"/><Relationship Id="rId1" Type="http://schemas.openxmlformats.org/officeDocument/2006/relationships/slideLayout" Target="../slideLayouts/slideLayout8.xml"/><Relationship Id="rId5" Type="http://schemas.openxmlformats.org/officeDocument/2006/relationships/image" Target="../media/image31.png"/><Relationship Id="rId4" Type="http://schemas.openxmlformats.org/officeDocument/2006/relationships/image" Target="../media/image30.png"/></Relationships>
</file>

<file path=ppt/slides/_rels/slide12.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3.xml.rels><?xml version="1.0" encoding="UTF-8" standalone="yes"?>
<Relationships xmlns="http://schemas.openxmlformats.org/package/2006/relationships"><Relationship Id="rId8" Type="http://schemas.openxmlformats.org/officeDocument/2006/relationships/image" Target="../media/image42.svg"/><Relationship Id="rId13" Type="http://schemas.openxmlformats.org/officeDocument/2006/relationships/image" Target="../media/image47.png"/><Relationship Id="rId18" Type="http://schemas.openxmlformats.org/officeDocument/2006/relationships/image" Target="../media/image52.svg"/><Relationship Id="rId3" Type="http://schemas.openxmlformats.org/officeDocument/2006/relationships/image" Target="../media/image37.png"/><Relationship Id="rId7" Type="http://schemas.openxmlformats.org/officeDocument/2006/relationships/image" Target="../media/image41.png"/><Relationship Id="rId12" Type="http://schemas.openxmlformats.org/officeDocument/2006/relationships/image" Target="../media/image46.svg"/><Relationship Id="rId17" Type="http://schemas.openxmlformats.org/officeDocument/2006/relationships/image" Target="../media/image51.png"/><Relationship Id="rId2" Type="http://schemas.openxmlformats.org/officeDocument/2006/relationships/notesSlide" Target="../notesSlides/notesSlide13.xml"/><Relationship Id="rId16" Type="http://schemas.openxmlformats.org/officeDocument/2006/relationships/image" Target="../media/image50.svg"/><Relationship Id="rId20" Type="http://schemas.openxmlformats.org/officeDocument/2006/relationships/image" Target="../media/image54.svg"/><Relationship Id="rId1" Type="http://schemas.openxmlformats.org/officeDocument/2006/relationships/slideLayout" Target="../slideLayouts/slideLayout7.xml"/><Relationship Id="rId6" Type="http://schemas.openxmlformats.org/officeDocument/2006/relationships/image" Target="../media/image40.svg"/><Relationship Id="rId11" Type="http://schemas.openxmlformats.org/officeDocument/2006/relationships/image" Target="../media/image45.png"/><Relationship Id="rId5" Type="http://schemas.openxmlformats.org/officeDocument/2006/relationships/image" Target="../media/image39.png"/><Relationship Id="rId15" Type="http://schemas.openxmlformats.org/officeDocument/2006/relationships/image" Target="../media/image49.png"/><Relationship Id="rId10" Type="http://schemas.openxmlformats.org/officeDocument/2006/relationships/image" Target="../media/image44.svg"/><Relationship Id="rId19" Type="http://schemas.openxmlformats.org/officeDocument/2006/relationships/image" Target="../media/image53.png"/><Relationship Id="rId4" Type="http://schemas.openxmlformats.org/officeDocument/2006/relationships/image" Target="../media/image38.svg"/><Relationship Id="rId9" Type="http://schemas.openxmlformats.org/officeDocument/2006/relationships/image" Target="../media/image43.png"/><Relationship Id="rId14" Type="http://schemas.openxmlformats.org/officeDocument/2006/relationships/image" Target="../media/image48.sv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1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6.xml"/><Relationship Id="rId1" Type="http://schemas.openxmlformats.org/officeDocument/2006/relationships/slideLayout" Target="../slideLayouts/slideLayout8.xml"/><Relationship Id="rId4" Type="http://schemas.openxmlformats.org/officeDocument/2006/relationships/image" Target="../media/image58.png"/></Relationships>
</file>

<file path=ppt/slides/_rels/slide1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7.xml"/><Relationship Id="rId1" Type="http://schemas.openxmlformats.org/officeDocument/2006/relationships/slideLayout" Target="../slideLayouts/slideLayout8.xml"/><Relationship Id="rId5" Type="http://schemas.openxmlformats.org/officeDocument/2006/relationships/image" Target="../media/image62.png"/><Relationship Id="rId4" Type="http://schemas.openxmlformats.org/officeDocument/2006/relationships/image" Target="../media/image61.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63.png"/><Relationship Id="rId7" Type="http://schemas.openxmlformats.org/officeDocument/2006/relationships/image" Target="../media/image67.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s>
</file>

<file path=ppt/slides/_rels/slide23.xml.rels><?xml version="1.0" encoding="UTF-8" standalone="yes"?>
<Relationships xmlns="http://schemas.openxmlformats.org/package/2006/relationships"><Relationship Id="rId3" Type="http://schemas.openxmlformats.org/officeDocument/2006/relationships/image" Target="../media/image70.svg"/><Relationship Id="rId2" Type="http://schemas.openxmlformats.org/officeDocument/2006/relationships/image" Target="../media/image69.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72.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water droplets on gray wire">
            <a:extLst>
              <a:ext uri="{FF2B5EF4-FFF2-40B4-BE49-F238E27FC236}">
                <a16:creationId xmlns:a16="http://schemas.microsoft.com/office/drawing/2014/main" id="{6D428BEC-AE3C-4030-090B-109D9F6AFB0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3363" b="9090"/>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4B93EF0-D285-8AB4-E241-F400B3F1C443}"/>
              </a:ext>
            </a:extLst>
          </p:cNvPr>
          <p:cNvSpPr txBox="1"/>
          <p:nvPr/>
        </p:nvSpPr>
        <p:spPr>
          <a:xfrm>
            <a:off x="76744" y="6155976"/>
            <a:ext cx="6097088" cy="707886"/>
          </a:xfrm>
          <a:prstGeom prst="rect">
            <a:avLst/>
          </a:prstGeom>
          <a:noFill/>
        </p:spPr>
        <p:txBody>
          <a:bodyPr wrap="square">
            <a:spAutoFit/>
          </a:bodyPr>
          <a:lstStyle/>
          <a:p>
            <a:r>
              <a:rPr lang="en-GB" sz="4000">
                <a:solidFill>
                  <a:schemeClr val="tx2"/>
                </a:solidFill>
              </a:rPr>
              <a:t>Human Rights</a:t>
            </a:r>
          </a:p>
        </p:txBody>
      </p:sp>
    </p:spTree>
    <p:extLst>
      <p:ext uri="{BB962C8B-B14F-4D97-AF65-F5344CB8AC3E}">
        <p14:creationId xmlns:p14="http://schemas.microsoft.com/office/powerpoint/2010/main" val="38951577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551BC-35D3-AC47-9F24-F639F0CD5946}"/>
              </a:ext>
            </a:extLst>
          </p:cNvPr>
          <p:cNvSpPr>
            <a:spLocks noGrp="1"/>
          </p:cNvSpPr>
          <p:nvPr>
            <p:ph type="ctrTitle"/>
          </p:nvPr>
        </p:nvSpPr>
        <p:spPr>
          <a:xfrm>
            <a:off x="586152" y="2227562"/>
            <a:ext cx="4059859" cy="601636"/>
          </a:xfrm>
        </p:spPr>
        <p:txBody>
          <a:bodyPr>
            <a:normAutofit fontScale="90000"/>
          </a:bodyPr>
          <a:lstStyle/>
          <a:p>
            <a:r>
              <a:rPr lang="en-US">
                <a:latin typeface="Arial" panose="020B0604020202020204" pitchFamily="34" charset="0"/>
              </a:rPr>
              <a:t>An introduction to human rights</a:t>
            </a:r>
          </a:p>
        </p:txBody>
      </p:sp>
      <p:sp>
        <p:nvSpPr>
          <p:cNvPr id="4" name="Subtitle 3">
            <a:extLst>
              <a:ext uri="{FF2B5EF4-FFF2-40B4-BE49-F238E27FC236}">
                <a16:creationId xmlns:a16="http://schemas.microsoft.com/office/drawing/2014/main" id="{E8C7BBF8-F78E-AD43-8702-654E529E39FF}"/>
              </a:ext>
            </a:extLst>
          </p:cNvPr>
          <p:cNvSpPr>
            <a:spLocks noGrp="1"/>
          </p:cNvSpPr>
          <p:nvPr>
            <p:ph type="subTitle" idx="1"/>
          </p:nvPr>
        </p:nvSpPr>
        <p:spPr/>
        <p:txBody>
          <a:bodyPr>
            <a:normAutofit fontScale="85000" lnSpcReduction="10000"/>
          </a:bodyPr>
          <a:lstStyle/>
          <a:p>
            <a:r>
              <a:rPr lang="en-US"/>
              <a:t>THE BOOK CHAIN EVENT</a:t>
            </a:r>
          </a:p>
          <a:p>
            <a:r>
              <a:rPr lang="en-US"/>
              <a:t>5th JULY 2023</a:t>
            </a:r>
          </a:p>
        </p:txBody>
      </p:sp>
      <p:sp>
        <p:nvSpPr>
          <p:cNvPr id="5" name="Freeform 4">
            <a:extLst>
              <a:ext uri="{FF2B5EF4-FFF2-40B4-BE49-F238E27FC236}">
                <a16:creationId xmlns:a16="http://schemas.microsoft.com/office/drawing/2014/main" id="{1C943B26-D4D2-8740-98D5-580D6B1F2DD0}"/>
              </a:ext>
            </a:extLst>
          </p:cNvPr>
          <p:cNvSpPr/>
          <p:nvPr/>
        </p:nvSpPr>
        <p:spPr>
          <a:xfrm flipH="1">
            <a:off x="4900246" y="0"/>
            <a:ext cx="7291754" cy="6330462"/>
          </a:xfrm>
          <a:custGeom>
            <a:avLst/>
            <a:gdLst>
              <a:gd name="connsiteX0" fmla="*/ 0 w 7141463"/>
              <a:gd name="connsiteY0" fmla="*/ 0 h 6330462"/>
              <a:gd name="connsiteX1" fmla="*/ 7141463 w 7141463"/>
              <a:gd name="connsiteY1" fmla="*/ 0 h 6330462"/>
              <a:gd name="connsiteX2" fmla="*/ 3569509 w 7141463"/>
              <a:gd name="connsiteY2" fmla="*/ 6330462 h 6330462"/>
              <a:gd name="connsiteX3" fmla="*/ 0 w 7141463"/>
              <a:gd name="connsiteY3" fmla="*/ 6330462 h 6330462"/>
              <a:gd name="connsiteX4" fmla="*/ 0 w 7141463"/>
              <a:gd name="connsiteY4" fmla="*/ 0 h 63304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41463" h="6330462">
                <a:moveTo>
                  <a:pt x="0" y="0"/>
                </a:moveTo>
                <a:lnTo>
                  <a:pt x="7141463" y="0"/>
                </a:lnTo>
                <a:lnTo>
                  <a:pt x="3569509" y="6330462"/>
                </a:lnTo>
                <a:lnTo>
                  <a:pt x="0" y="6330462"/>
                </a:lnTo>
                <a:lnTo>
                  <a:pt x="0" y="0"/>
                </a:lnTo>
                <a:close/>
              </a:path>
            </a:pathLst>
          </a:cu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Connector 5">
            <a:extLst>
              <a:ext uri="{FF2B5EF4-FFF2-40B4-BE49-F238E27FC236}">
                <a16:creationId xmlns:a16="http://schemas.microsoft.com/office/drawing/2014/main" id="{74B003CD-F3C7-6C45-8273-B1BEA2930CD1}"/>
              </a:ext>
            </a:extLst>
          </p:cNvPr>
          <p:cNvCxnSpPr>
            <a:cxnSpLocks/>
          </p:cNvCxnSpPr>
          <p:nvPr/>
        </p:nvCxnSpPr>
        <p:spPr>
          <a:xfrm>
            <a:off x="586152" y="2922409"/>
            <a:ext cx="484632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31836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C03B4738-DF2F-2A48-A8C1-B4B237F12B13}"/>
              </a:ext>
            </a:extLst>
          </p:cNvPr>
          <p:cNvSpPr txBox="1"/>
          <p:nvPr/>
        </p:nvSpPr>
        <p:spPr>
          <a:xfrm>
            <a:off x="-98496" y="181900"/>
            <a:ext cx="3247047" cy="492443"/>
          </a:xfrm>
          <a:prstGeom prst="rect">
            <a:avLst/>
          </a:prstGeom>
          <a:noFill/>
        </p:spPr>
        <p:txBody>
          <a:bodyPr wrap="square" rtlCol="0">
            <a:spAutoFit/>
          </a:bodyPr>
          <a:lstStyle/>
          <a:p>
            <a:pPr algn="ctr"/>
            <a:r>
              <a:rPr lang="en-US" sz="2600" b="1">
                <a:solidFill>
                  <a:schemeClr val="tx2"/>
                </a:solidFill>
                <a:latin typeface="Garamond" panose="02020404030301010803" pitchFamily="18" charset="0"/>
              </a:rPr>
              <a:t>Our Experience</a:t>
            </a:r>
          </a:p>
        </p:txBody>
      </p:sp>
      <p:cxnSp>
        <p:nvCxnSpPr>
          <p:cNvPr id="35" name="Straight Connector 34">
            <a:extLst>
              <a:ext uri="{FF2B5EF4-FFF2-40B4-BE49-F238E27FC236}">
                <a16:creationId xmlns:a16="http://schemas.microsoft.com/office/drawing/2014/main" id="{EF7E17FD-6E0C-C94F-A978-011B9BD7D096}"/>
              </a:ext>
            </a:extLst>
          </p:cNvPr>
          <p:cNvCxnSpPr/>
          <p:nvPr/>
        </p:nvCxnSpPr>
        <p:spPr>
          <a:xfrm>
            <a:off x="758013" y="1246978"/>
            <a:ext cx="0" cy="4794556"/>
          </a:xfrm>
          <a:prstGeom prst="line">
            <a:avLst/>
          </a:prstGeom>
          <a:ln w="28575">
            <a:solidFill>
              <a:schemeClr val="accent6">
                <a:lumMod val="90000"/>
                <a:lumOff val="10000"/>
              </a:schemeClr>
            </a:solidFill>
          </a:ln>
        </p:spPr>
        <p:style>
          <a:lnRef idx="1">
            <a:schemeClr val="accent1"/>
          </a:lnRef>
          <a:fillRef idx="0">
            <a:schemeClr val="accent1"/>
          </a:fillRef>
          <a:effectRef idx="0">
            <a:schemeClr val="accent1"/>
          </a:effectRef>
          <a:fontRef idx="minor">
            <a:schemeClr val="tx1"/>
          </a:fontRef>
        </p:style>
      </p:cxnSp>
      <p:sp>
        <p:nvSpPr>
          <p:cNvPr id="7" name="Rounded Rectangle 6">
            <a:extLst>
              <a:ext uri="{FF2B5EF4-FFF2-40B4-BE49-F238E27FC236}">
                <a16:creationId xmlns:a16="http://schemas.microsoft.com/office/drawing/2014/main" id="{E6199543-B2ED-C04F-8377-0CDD0447DCF0}"/>
              </a:ext>
            </a:extLst>
          </p:cNvPr>
          <p:cNvSpPr/>
          <p:nvPr/>
        </p:nvSpPr>
        <p:spPr>
          <a:xfrm>
            <a:off x="6734186" y="1401417"/>
            <a:ext cx="2456596" cy="468159"/>
          </a:xfrm>
          <a:prstGeom prst="roundRect">
            <a:avLst>
              <a:gd name="adj"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a:t>Norway Council of Ethics</a:t>
            </a:r>
          </a:p>
        </p:txBody>
      </p:sp>
      <p:sp>
        <p:nvSpPr>
          <p:cNvPr id="20" name="Rounded Rectangle 19">
            <a:extLst>
              <a:ext uri="{FF2B5EF4-FFF2-40B4-BE49-F238E27FC236}">
                <a16:creationId xmlns:a16="http://schemas.microsoft.com/office/drawing/2014/main" id="{CD91F6FF-29BD-C348-A6E3-E42A22C92D36}"/>
              </a:ext>
            </a:extLst>
          </p:cNvPr>
          <p:cNvSpPr/>
          <p:nvPr/>
        </p:nvSpPr>
        <p:spPr>
          <a:xfrm>
            <a:off x="6734186" y="1931332"/>
            <a:ext cx="2456596" cy="468159"/>
          </a:xfrm>
          <a:prstGeom prst="roundRect">
            <a:avLst>
              <a:gd name="adj"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a:t>Swedish IP Funds</a:t>
            </a:r>
          </a:p>
        </p:txBody>
      </p:sp>
      <p:sp>
        <p:nvSpPr>
          <p:cNvPr id="21" name="Rounded Rectangle 20">
            <a:extLst>
              <a:ext uri="{FF2B5EF4-FFF2-40B4-BE49-F238E27FC236}">
                <a16:creationId xmlns:a16="http://schemas.microsoft.com/office/drawing/2014/main" id="{FF756E03-251A-4B4B-BBAB-A811CB3E78AC}"/>
              </a:ext>
            </a:extLst>
          </p:cNvPr>
          <p:cNvSpPr/>
          <p:nvPr/>
        </p:nvSpPr>
        <p:spPr>
          <a:xfrm>
            <a:off x="9359105" y="1941165"/>
            <a:ext cx="2456596" cy="468159"/>
          </a:xfrm>
          <a:prstGeom prst="roundRect">
            <a:avLst>
              <a:gd name="adj"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a:t>Export Development Canada</a:t>
            </a:r>
          </a:p>
        </p:txBody>
      </p:sp>
      <p:sp>
        <p:nvSpPr>
          <p:cNvPr id="22" name="Rounded Rectangle 21">
            <a:extLst>
              <a:ext uri="{FF2B5EF4-FFF2-40B4-BE49-F238E27FC236}">
                <a16:creationId xmlns:a16="http://schemas.microsoft.com/office/drawing/2014/main" id="{8DACD971-E872-1E46-AF90-333F6A7BDBAC}"/>
              </a:ext>
            </a:extLst>
          </p:cNvPr>
          <p:cNvSpPr/>
          <p:nvPr/>
        </p:nvSpPr>
        <p:spPr>
          <a:xfrm>
            <a:off x="9359105" y="1401417"/>
            <a:ext cx="2456596" cy="468159"/>
          </a:xfrm>
          <a:prstGeom prst="roundRect">
            <a:avLst>
              <a:gd name="adj"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a:t>Export Credit Norway</a:t>
            </a:r>
          </a:p>
        </p:txBody>
      </p:sp>
      <p:sp>
        <p:nvSpPr>
          <p:cNvPr id="23" name="Rounded Rectangle 22">
            <a:extLst>
              <a:ext uri="{FF2B5EF4-FFF2-40B4-BE49-F238E27FC236}">
                <a16:creationId xmlns:a16="http://schemas.microsoft.com/office/drawing/2014/main" id="{6B19A2C8-6943-E840-8198-867F54B920D8}"/>
              </a:ext>
            </a:extLst>
          </p:cNvPr>
          <p:cNvSpPr/>
          <p:nvPr/>
        </p:nvSpPr>
        <p:spPr>
          <a:xfrm>
            <a:off x="6734186" y="2451582"/>
            <a:ext cx="2456596" cy="468159"/>
          </a:xfrm>
          <a:prstGeom prst="roundRect">
            <a:avLst>
              <a:gd name="adj"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a:t>Several DFIs</a:t>
            </a:r>
          </a:p>
        </p:txBody>
      </p:sp>
      <p:sp>
        <p:nvSpPr>
          <p:cNvPr id="24" name="Rounded Rectangle 23">
            <a:extLst>
              <a:ext uri="{FF2B5EF4-FFF2-40B4-BE49-F238E27FC236}">
                <a16:creationId xmlns:a16="http://schemas.microsoft.com/office/drawing/2014/main" id="{7FE59E92-712F-894F-B60C-78E63F2EC440}"/>
              </a:ext>
            </a:extLst>
          </p:cNvPr>
          <p:cNvSpPr/>
          <p:nvPr/>
        </p:nvSpPr>
        <p:spPr>
          <a:xfrm>
            <a:off x="9359105" y="2475882"/>
            <a:ext cx="2456596" cy="468159"/>
          </a:xfrm>
          <a:prstGeom prst="roundRect">
            <a:avLst>
              <a:gd name="adj"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a:t>The CAO of the IFC</a:t>
            </a:r>
          </a:p>
        </p:txBody>
      </p:sp>
      <p:sp>
        <p:nvSpPr>
          <p:cNvPr id="25" name="Rounded Rectangle 24">
            <a:extLst>
              <a:ext uri="{FF2B5EF4-FFF2-40B4-BE49-F238E27FC236}">
                <a16:creationId xmlns:a16="http://schemas.microsoft.com/office/drawing/2014/main" id="{EE064703-9BB6-F743-BBA8-9997CB0C5367}"/>
              </a:ext>
            </a:extLst>
          </p:cNvPr>
          <p:cNvSpPr/>
          <p:nvPr/>
        </p:nvSpPr>
        <p:spPr>
          <a:xfrm>
            <a:off x="6734186" y="3006557"/>
            <a:ext cx="5081514" cy="468159"/>
          </a:xfrm>
          <a:prstGeom prst="roundRect">
            <a:avLst>
              <a:gd name="adj"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a:t>Citi, Westpac, ING, ABN </a:t>
            </a:r>
            <a:r>
              <a:rPr lang="en-US" sz="1300" err="1"/>
              <a:t>Amro</a:t>
            </a:r>
            <a:r>
              <a:rPr lang="en-US" sz="1300"/>
              <a:t>, BMO, Allied Irish Bank</a:t>
            </a:r>
          </a:p>
        </p:txBody>
      </p:sp>
      <p:sp>
        <p:nvSpPr>
          <p:cNvPr id="10" name="Rounded Rectangle 9">
            <a:extLst>
              <a:ext uri="{FF2B5EF4-FFF2-40B4-BE49-F238E27FC236}">
                <a16:creationId xmlns:a16="http://schemas.microsoft.com/office/drawing/2014/main" id="{E5582EB2-8060-C445-855F-8598F765F939}"/>
              </a:ext>
            </a:extLst>
          </p:cNvPr>
          <p:cNvSpPr/>
          <p:nvPr/>
        </p:nvSpPr>
        <p:spPr>
          <a:xfrm>
            <a:off x="6636874" y="1178849"/>
            <a:ext cx="5347504" cy="2465407"/>
          </a:xfrm>
          <a:prstGeom prst="roundRect">
            <a:avLst>
              <a:gd name="adj" fmla="val 20777"/>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F29C15EA-930E-0E49-806C-C36537ED0A94}"/>
              </a:ext>
            </a:extLst>
          </p:cNvPr>
          <p:cNvSpPr/>
          <p:nvPr/>
        </p:nvSpPr>
        <p:spPr>
          <a:xfrm>
            <a:off x="6936018" y="841809"/>
            <a:ext cx="4677850" cy="307777"/>
          </a:xfrm>
          <a:prstGeom prst="rect">
            <a:avLst/>
          </a:prstGeom>
        </p:spPr>
        <p:txBody>
          <a:bodyPr wrap="square">
            <a:spAutoFit/>
          </a:bodyPr>
          <a:lstStyle/>
          <a:p>
            <a:r>
              <a:rPr lang="en-US" sz="1400" b="1">
                <a:solidFill>
                  <a:schemeClr val="accent3"/>
                </a:solidFill>
                <a:latin typeface="Arial" panose="020B0604020202020204" pitchFamily="34" charset="0"/>
                <a:cs typeface="Arial" panose="020B0604020202020204" pitchFamily="34" charset="0"/>
              </a:rPr>
              <a:t>LEADING FIs IN THE PUBLIC AND PRIVATE SECTOR</a:t>
            </a:r>
            <a:endParaRPr lang="en-US" sz="1400" b="1">
              <a:solidFill>
                <a:schemeClr val="accent3"/>
              </a:solidFill>
            </a:endParaRPr>
          </a:p>
        </p:txBody>
      </p:sp>
      <p:sp>
        <p:nvSpPr>
          <p:cNvPr id="27" name="Rounded Rectangle 26">
            <a:extLst>
              <a:ext uri="{FF2B5EF4-FFF2-40B4-BE49-F238E27FC236}">
                <a16:creationId xmlns:a16="http://schemas.microsoft.com/office/drawing/2014/main" id="{E8DBCCD6-4B0C-4A48-B8E3-6BC410C74269}"/>
              </a:ext>
            </a:extLst>
          </p:cNvPr>
          <p:cNvSpPr/>
          <p:nvPr/>
        </p:nvSpPr>
        <p:spPr>
          <a:xfrm>
            <a:off x="6525251" y="4515185"/>
            <a:ext cx="5347504" cy="1493182"/>
          </a:xfrm>
          <a:prstGeom prst="roundRect">
            <a:avLst>
              <a:gd name="adj" fmla="val 39406"/>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B7CD46F5-9966-FF4A-B347-762F8B1C528C}"/>
              </a:ext>
            </a:extLst>
          </p:cNvPr>
          <p:cNvSpPr/>
          <p:nvPr/>
        </p:nvSpPr>
        <p:spPr>
          <a:xfrm>
            <a:off x="6860078" y="4083506"/>
            <a:ext cx="4677850" cy="307777"/>
          </a:xfrm>
          <a:prstGeom prst="rect">
            <a:avLst/>
          </a:prstGeom>
        </p:spPr>
        <p:txBody>
          <a:bodyPr wrap="square">
            <a:spAutoFit/>
          </a:bodyPr>
          <a:lstStyle/>
          <a:p>
            <a:pPr algn="ctr"/>
            <a:r>
              <a:rPr lang="en-US" sz="1400" b="1">
                <a:solidFill>
                  <a:schemeClr val="accent3"/>
                </a:solidFill>
                <a:latin typeface="Arial" panose="020B0604020202020204" pitchFamily="34" charset="0"/>
                <a:cs typeface="Arial" panose="020B0604020202020204" pitchFamily="34" charset="0"/>
              </a:rPr>
              <a:t>STANDARD SETTERS</a:t>
            </a:r>
            <a:endParaRPr lang="en-US" sz="1400" b="1">
              <a:solidFill>
                <a:schemeClr val="accent3"/>
              </a:solidFill>
            </a:endParaRPr>
          </a:p>
        </p:txBody>
      </p:sp>
      <p:sp>
        <p:nvSpPr>
          <p:cNvPr id="29" name="Rounded Rectangle 28">
            <a:extLst>
              <a:ext uri="{FF2B5EF4-FFF2-40B4-BE49-F238E27FC236}">
                <a16:creationId xmlns:a16="http://schemas.microsoft.com/office/drawing/2014/main" id="{3FDB5D6C-2351-3640-862A-5C1854106495}"/>
              </a:ext>
            </a:extLst>
          </p:cNvPr>
          <p:cNvSpPr/>
          <p:nvPr/>
        </p:nvSpPr>
        <p:spPr>
          <a:xfrm>
            <a:off x="6734186" y="5360133"/>
            <a:ext cx="2287157" cy="468159"/>
          </a:xfrm>
          <a:prstGeom prst="roundRect">
            <a:avLst>
              <a:gd name="adj"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a:t>EFRAG</a:t>
            </a:r>
          </a:p>
        </p:txBody>
      </p:sp>
      <p:sp>
        <p:nvSpPr>
          <p:cNvPr id="36" name="TextBox 35">
            <a:extLst>
              <a:ext uri="{FF2B5EF4-FFF2-40B4-BE49-F238E27FC236}">
                <a16:creationId xmlns:a16="http://schemas.microsoft.com/office/drawing/2014/main" id="{39627814-F59C-D14C-80D7-2CF2DA68798E}"/>
              </a:ext>
            </a:extLst>
          </p:cNvPr>
          <p:cNvSpPr txBox="1"/>
          <p:nvPr/>
        </p:nvSpPr>
        <p:spPr>
          <a:xfrm rot="16200000">
            <a:off x="4715447" y="1837721"/>
            <a:ext cx="2465406" cy="954107"/>
          </a:xfrm>
          <a:prstGeom prst="rect">
            <a:avLst/>
          </a:prstGeom>
          <a:noFill/>
        </p:spPr>
        <p:txBody>
          <a:bodyPr wrap="square" rtlCol="0">
            <a:spAutoFit/>
          </a:bodyPr>
          <a:lstStyle/>
          <a:p>
            <a:pPr algn="ctr"/>
            <a:r>
              <a:rPr lang="en-US" sz="2800">
                <a:solidFill>
                  <a:schemeClr val="tx2"/>
                </a:solidFill>
                <a:latin typeface="Garamond" panose="02020404030301010803" pitchFamily="18" charset="0"/>
              </a:rPr>
              <a:t>Financial Institutions</a:t>
            </a:r>
          </a:p>
        </p:txBody>
      </p:sp>
      <p:cxnSp>
        <p:nvCxnSpPr>
          <p:cNvPr id="37" name="Straight Connector 36">
            <a:extLst>
              <a:ext uri="{FF2B5EF4-FFF2-40B4-BE49-F238E27FC236}">
                <a16:creationId xmlns:a16="http://schemas.microsoft.com/office/drawing/2014/main" id="{8C654996-9B1F-824F-9AC8-18079BE19759}"/>
              </a:ext>
            </a:extLst>
          </p:cNvPr>
          <p:cNvCxnSpPr/>
          <p:nvPr/>
        </p:nvCxnSpPr>
        <p:spPr>
          <a:xfrm>
            <a:off x="6384187" y="1258203"/>
            <a:ext cx="0" cy="4794556"/>
          </a:xfrm>
          <a:prstGeom prst="line">
            <a:avLst/>
          </a:prstGeom>
          <a:ln w="28575">
            <a:solidFill>
              <a:schemeClr val="accent6">
                <a:lumMod val="90000"/>
                <a:lumOff val="10000"/>
              </a:schemeClr>
            </a:solidFill>
          </a:ln>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7A19C2D-3F4A-0094-E484-D47603F06E64}"/>
              </a:ext>
            </a:extLst>
          </p:cNvPr>
          <p:cNvGrpSpPr/>
          <p:nvPr/>
        </p:nvGrpSpPr>
        <p:grpSpPr>
          <a:xfrm>
            <a:off x="207623" y="886509"/>
            <a:ext cx="4849479" cy="5260715"/>
            <a:chOff x="7148739" y="895967"/>
            <a:chExt cx="4849479" cy="5260715"/>
          </a:xfrm>
        </p:grpSpPr>
        <p:sp>
          <p:nvSpPr>
            <p:cNvPr id="38" name="TextBox 37">
              <a:extLst>
                <a:ext uri="{FF2B5EF4-FFF2-40B4-BE49-F238E27FC236}">
                  <a16:creationId xmlns:a16="http://schemas.microsoft.com/office/drawing/2014/main" id="{BB418CC9-B337-5743-964F-11565A6DC510}"/>
                </a:ext>
              </a:extLst>
            </p:cNvPr>
            <p:cNvSpPr txBox="1"/>
            <p:nvPr/>
          </p:nvSpPr>
          <p:spPr>
            <a:xfrm rot="16200000">
              <a:off x="4965838" y="3450562"/>
              <a:ext cx="4889021" cy="523220"/>
            </a:xfrm>
            <a:prstGeom prst="rect">
              <a:avLst/>
            </a:prstGeom>
            <a:noFill/>
          </p:spPr>
          <p:txBody>
            <a:bodyPr wrap="square" rtlCol="0">
              <a:spAutoFit/>
            </a:bodyPr>
            <a:lstStyle/>
            <a:p>
              <a:pPr algn="ctr"/>
              <a:r>
                <a:rPr lang="en-US" sz="2800">
                  <a:solidFill>
                    <a:schemeClr val="tx2"/>
                  </a:solidFill>
                  <a:latin typeface="Garamond" panose="02020404030301010803" pitchFamily="18" charset="0"/>
                </a:rPr>
                <a:t>Global companies</a:t>
              </a:r>
            </a:p>
          </p:txBody>
        </p:sp>
        <p:sp>
          <p:nvSpPr>
            <p:cNvPr id="41" name="Rounded Rectangle 40">
              <a:extLst>
                <a:ext uri="{FF2B5EF4-FFF2-40B4-BE49-F238E27FC236}">
                  <a16:creationId xmlns:a16="http://schemas.microsoft.com/office/drawing/2014/main" id="{2220A84B-CD79-1947-8786-A47E0A2307C7}"/>
                </a:ext>
              </a:extLst>
            </p:cNvPr>
            <p:cNvSpPr/>
            <p:nvPr/>
          </p:nvSpPr>
          <p:spPr>
            <a:xfrm>
              <a:off x="7959777" y="1290172"/>
              <a:ext cx="4038441" cy="2997712"/>
            </a:xfrm>
            <a:prstGeom prst="roundRect">
              <a:avLst>
                <a:gd name="adj" fmla="val 15276"/>
              </a:avLst>
            </a:prstGeom>
            <a:noFill/>
            <a:ln w="28575">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33631686-86D6-2A45-ABCC-4636218A01B1}"/>
                </a:ext>
              </a:extLst>
            </p:cNvPr>
            <p:cNvSpPr/>
            <p:nvPr/>
          </p:nvSpPr>
          <p:spPr>
            <a:xfrm>
              <a:off x="8212638" y="895967"/>
              <a:ext cx="3532718" cy="307777"/>
            </a:xfrm>
            <a:prstGeom prst="rect">
              <a:avLst/>
            </a:prstGeom>
          </p:spPr>
          <p:txBody>
            <a:bodyPr wrap="square">
              <a:spAutoFit/>
            </a:bodyPr>
            <a:lstStyle/>
            <a:p>
              <a:pPr algn="ctr"/>
              <a:r>
                <a:rPr lang="en-US" sz="1400" b="1">
                  <a:solidFill>
                    <a:schemeClr val="accent3"/>
                  </a:solidFill>
                  <a:latin typeface="Arial" panose="020B0604020202020204" pitchFamily="34" charset="0"/>
                  <a:cs typeface="Arial" panose="020B0604020202020204" pitchFamily="34" charset="0"/>
                </a:rPr>
                <a:t>GLOBAL COMPANIES</a:t>
              </a:r>
              <a:endParaRPr lang="en-US" sz="1400" b="1">
                <a:solidFill>
                  <a:schemeClr val="accent3"/>
                </a:solidFill>
              </a:endParaRPr>
            </a:p>
          </p:txBody>
        </p:sp>
        <p:sp>
          <p:nvSpPr>
            <p:cNvPr id="43" name="Rounded Rectangle 42">
              <a:extLst>
                <a:ext uri="{FF2B5EF4-FFF2-40B4-BE49-F238E27FC236}">
                  <a16:creationId xmlns:a16="http://schemas.microsoft.com/office/drawing/2014/main" id="{11A802C0-A6AF-6E40-BC71-72DF3E09197A}"/>
                </a:ext>
              </a:extLst>
            </p:cNvPr>
            <p:cNvSpPr/>
            <p:nvPr/>
          </p:nvSpPr>
          <p:spPr>
            <a:xfrm>
              <a:off x="8139993" y="1379732"/>
              <a:ext cx="1484181" cy="468159"/>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a:t>PEPSICO</a:t>
              </a:r>
            </a:p>
          </p:txBody>
        </p:sp>
        <p:sp>
          <p:nvSpPr>
            <p:cNvPr id="44" name="Rounded Rectangle 43">
              <a:extLst>
                <a:ext uri="{FF2B5EF4-FFF2-40B4-BE49-F238E27FC236}">
                  <a16:creationId xmlns:a16="http://schemas.microsoft.com/office/drawing/2014/main" id="{C256A26B-4777-2247-9949-DA4FE4173FFC}"/>
                </a:ext>
              </a:extLst>
            </p:cNvPr>
            <p:cNvSpPr/>
            <p:nvPr/>
          </p:nvSpPr>
          <p:spPr>
            <a:xfrm>
              <a:off x="8139992" y="1971038"/>
              <a:ext cx="1484181" cy="468159"/>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a:t>P&amp;G</a:t>
              </a:r>
            </a:p>
          </p:txBody>
        </p:sp>
        <p:sp>
          <p:nvSpPr>
            <p:cNvPr id="45" name="Rounded Rectangle 44">
              <a:extLst>
                <a:ext uri="{FF2B5EF4-FFF2-40B4-BE49-F238E27FC236}">
                  <a16:creationId xmlns:a16="http://schemas.microsoft.com/office/drawing/2014/main" id="{2893D211-751B-5642-9A83-2A020B33EF7D}"/>
                </a:ext>
              </a:extLst>
            </p:cNvPr>
            <p:cNvSpPr/>
            <p:nvPr/>
          </p:nvSpPr>
          <p:spPr>
            <a:xfrm>
              <a:off x="8139991" y="2557029"/>
              <a:ext cx="1484181" cy="468159"/>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a:t>TOTAL</a:t>
              </a:r>
            </a:p>
          </p:txBody>
        </p:sp>
        <p:sp>
          <p:nvSpPr>
            <p:cNvPr id="46" name="Rounded Rectangle 45">
              <a:extLst>
                <a:ext uri="{FF2B5EF4-FFF2-40B4-BE49-F238E27FC236}">
                  <a16:creationId xmlns:a16="http://schemas.microsoft.com/office/drawing/2014/main" id="{C5C62299-FD87-254E-9777-D9F3DA39FA57}"/>
                </a:ext>
              </a:extLst>
            </p:cNvPr>
            <p:cNvSpPr/>
            <p:nvPr/>
          </p:nvSpPr>
          <p:spPr>
            <a:xfrm>
              <a:off x="8159533" y="3143020"/>
              <a:ext cx="1484181" cy="468159"/>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a:t>H&amp;M</a:t>
              </a:r>
            </a:p>
          </p:txBody>
        </p:sp>
        <p:sp>
          <p:nvSpPr>
            <p:cNvPr id="47" name="Rounded Rectangle 46">
              <a:extLst>
                <a:ext uri="{FF2B5EF4-FFF2-40B4-BE49-F238E27FC236}">
                  <a16:creationId xmlns:a16="http://schemas.microsoft.com/office/drawing/2014/main" id="{5479ABF2-BEBE-1C44-A4EA-79E40A808385}"/>
                </a:ext>
              </a:extLst>
            </p:cNvPr>
            <p:cNvSpPr/>
            <p:nvPr/>
          </p:nvSpPr>
          <p:spPr>
            <a:xfrm>
              <a:off x="9756418" y="1379732"/>
              <a:ext cx="1484181" cy="468159"/>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a:t>INDITEX</a:t>
              </a:r>
            </a:p>
          </p:txBody>
        </p:sp>
        <p:sp>
          <p:nvSpPr>
            <p:cNvPr id="48" name="Rounded Rectangle 47">
              <a:extLst>
                <a:ext uri="{FF2B5EF4-FFF2-40B4-BE49-F238E27FC236}">
                  <a16:creationId xmlns:a16="http://schemas.microsoft.com/office/drawing/2014/main" id="{BAD09E23-7E58-4245-A5B4-4FECEE78AE88}"/>
                </a:ext>
              </a:extLst>
            </p:cNvPr>
            <p:cNvSpPr/>
            <p:nvPr/>
          </p:nvSpPr>
          <p:spPr>
            <a:xfrm>
              <a:off x="9756417" y="1958390"/>
              <a:ext cx="1484181" cy="468159"/>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a:t>CHANEL</a:t>
              </a:r>
            </a:p>
          </p:txBody>
        </p:sp>
        <p:sp>
          <p:nvSpPr>
            <p:cNvPr id="49" name="Rounded Rectangle 48">
              <a:extLst>
                <a:ext uri="{FF2B5EF4-FFF2-40B4-BE49-F238E27FC236}">
                  <a16:creationId xmlns:a16="http://schemas.microsoft.com/office/drawing/2014/main" id="{780DBB1C-31E0-F548-9DC9-13D13A9BBA66}"/>
                </a:ext>
              </a:extLst>
            </p:cNvPr>
            <p:cNvSpPr/>
            <p:nvPr/>
          </p:nvSpPr>
          <p:spPr>
            <a:xfrm>
              <a:off x="9756417" y="2557029"/>
              <a:ext cx="1484181" cy="468159"/>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a:t>TETRAPAK</a:t>
              </a:r>
            </a:p>
          </p:txBody>
        </p:sp>
        <p:sp>
          <p:nvSpPr>
            <p:cNvPr id="50" name="Rounded Rectangle 49">
              <a:extLst>
                <a:ext uri="{FF2B5EF4-FFF2-40B4-BE49-F238E27FC236}">
                  <a16:creationId xmlns:a16="http://schemas.microsoft.com/office/drawing/2014/main" id="{E9B300F3-1CAF-8F41-AC22-46F2C48E237B}"/>
                </a:ext>
              </a:extLst>
            </p:cNvPr>
            <p:cNvSpPr/>
            <p:nvPr/>
          </p:nvSpPr>
          <p:spPr>
            <a:xfrm>
              <a:off x="9756417" y="3128472"/>
              <a:ext cx="1484181" cy="468159"/>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a:t>AB IN BEV</a:t>
              </a:r>
            </a:p>
          </p:txBody>
        </p:sp>
        <p:sp>
          <p:nvSpPr>
            <p:cNvPr id="51" name="Rounded Rectangle 50">
              <a:extLst>
                <a:ext uri="{FF2B5EF4-FFF2-40B4-BE49-F238E27FC236}">
                  <a16:creationId xmlns:a16="http://schemas.microsoft.com/office/drawing/2014/main" id="{034FBEC0-56FE-ED41-A5C2-E527DB1F2CB2}"/>
                </a:ext>
              </a:extLst>
            </p:cNvPr>
            <p:cNvSpPr/>
            <p:nvPr/>
          </p:nvSpPr>
          <p:spPr>
            <a:xfrm rot="16200000">
              <a:off x="10912801" y="2184067"/>
              <a:ext cx="1484181" cy="468159"/>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a:t>ETC.</a:t>
              </a:r>
            </a:p>
          </p:txBody>
        </p:sp>
        <p:sp>
          <p:nvSpPr>
            <p:cNvPr id="52" name="Rounded Rectangle 51">
              <a:extLst>
                <a:ext uri="{FF2B5EF4-FFF2-40B4-BE49-F238E27FC236}">
                  <a16:creationId xmlns:a16="http://schemas.microsoft.com/office/drawing/2014/main" id="{1A7E7610-FF59-D549-B355-4186C243EBB2}"/>
                </a:ext>
              </a:extLst>
            </p:cNvPr>
            <p:cNvSpPr/>
            <p:nvPr/>
          </p:nvSpPr>
          <p:spPr>
            <a:xfrm>
              <a:off x="7938987" y="4829659"/>
              <a:ext cx="4038441" cy="1232559"/>
            </a:xfrm>
            <a:prstGeom prst="roundRect">
              <a:avLst>
                <a:gd name="adj" fmla="val 20777"/>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07170ADC-D118-4945-B054-0C0CB4AFF6BF}"/>
                </a:ext>
              </a:extLst>
            </p:cNvPr>
            <p:cNvSpPr/>
            <p:nvPr/>
          </p:nvSpPr>
          <p:spPr>
            <a:xfrm>
              <a:off x="8228296" y="4433187"/>
              <a:ext cx="3532718" cy="307777"/>
            </a:xfrm>
            <a:prstGeom prst="rect">
              <a:avLst/>
            </a:prstGeom>
          </p:spPr>
          <p:txBody>
            <a:bodyPr wrap="square">
              <a:spAutoFit/>
            </a:bodyPr>
            <a:lstStyle/>
            <a:p>
              <a:pPr algn="ctr"/>
              <a:r>
                <a:rPr lang="en-US" sz="1400" b="1">
                  <a:solidFill>
                    <a:schemeClr val="accent3"/>
                  </a:solidFill>
                  <a:latin typeface="Arial" panose="020B0604020202020204" pitchFamily="34" charset="0"/>
                  <a:cs typeface="Arial" panose="020B0604020202020204" pitchFamily="34" charset="0"/>
                </a:rPr>
                <a:t>SPORTS BODIES</a:t>
              </a:r>
              <a:endParaRPr lang="en-US" sz="1400" b="1">
                <a:solidFill>
                  <a:schemeClr val="accent3"/>
                </a:solidFill>
              </a:endParaRPr>
            </a:p>
          </p:txBody>
        </p:sp>
        <p:sp>
          <p:nvSpPr>
            <p:cNvPr id="54" name="Rounded Rectangle 53">
              <a:extLst>
                <a:ext uri="{FF2B5EF4-FFF2-40B4-BE49-F238E27FC236}">
                  <a16:creationId xmlns:a16="http://schemas.microsoft.com/office/drawing/2014/main" id="{5857F7ED-150B-9A4A-9864-B0C4A224D2E4}"/>
                </a:ext>
              </a:extLst>
            </p:cNvPr>
            <p:cNvSpPr/>
            <p:nvPr/>
          </p:nvSpPr>
          <p:spPr>
            <a:xfrm>
              <a:off x="8272236" y="4926339"/>
              <a:ext cx="1613651" cy="468159"/>
            </a:xfrm>
            <a:prstGeom prst="roundRect">
              <a:avLst>
                <a:gd name="adj" fmla="val 5000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a:t>FIFA</a:t>
              </a:r>
            </a:p>
          </p:txBody>
        </p:sp>
        <p:sp>
          <p:nvSpPr>
            <p:cNvPr id="55" name="Rounded Rectangle 54">
              <a:extLst>
                <a:ext uri="{FF2B5EF4-FFF2-40B4-BE49-F238E27FC236}">
                  <a16:creationId xmlns:a16="http://schemas.microsoft.com/office/drawing/2014/main" id="{13725C7E-8BCB-1B4D-86E4-21B906D96120}"/>
                </a:ext>
              </a:extLst>
            </p:cNvPr>
            <p:cNvSpPr/>
            <p:nvPr/>
          </p:nvSpPr>
          <p:spPr>
            <a:xfrm>
              <a:off x="10089667" y="4917067"/>
              <a:ext cx="1655690" cy="468159"/>
            </a:xfrm>
            <a:prstGeom prst="roundRect">
              <a:avLst>
                <a:gd name="adj" fmla="val 5000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a:t>FIA</a:t>
              </a:r>
            </a:p>
          </p:txBody>
        </p:sp>
        <p:sp>
          <p:nvSpPr>
            <p:cNvPr id="56" name="Rounded Rectangle 55">
              <a:extLst>
                <a:ext uri="{FF2B5EF4-FFF2-40B4-BE49-F238E27FC236}">
                  <a16:creationId xmlns:a16="http://schemas.microsoft.com/office/drawing/2014/main" id="{1D850BB7-80E1-7E40-B985-E8808FB80A35}"/>
                </a:ext>
              </a:extLst>
            </p:cNvPr>
            <p:cNvSpPr/>
            <p:nvPr/>
          </p:nvSpPr>
          <p:spPr>
            <a:xfrm>
              <a:off x="8242436" y="5489643"/>
              <a:ext cx="3473121" cy="468159"/>
            </a:xfrm>
            <a:prstGeom prst="roundRect">
              <a:avLst>
                <a:gd name="adj" fmla="val 5000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a:t>INTERNATIONAL OLYMPIC COMMITTEE</a:t>
              </a:r>
            </a:p>
          </p:txBody>
        </p:sp>
        <p:sp>
          <p:nvSpPr>
            <p:cNvPr id="57" name="Rounded Rectangle 56">
              <a:extLst>
                <a:ext uri="{FF2B5EF4-FFF2-40B4-BE49-F238E27FC236}">
                  <a16:creationId xmlns:a16="http://schemas.microsoft.com/office/drawing/2014/main" id="{B9738336-EB48-9C42-980B-067260031ACE}"/>
                </a:ext>
              </a:extLst>
            </p:cNvPr>
            <p:cNvSpPr/>
            <p:nvPr/>
          </p:nvSpPr>
          <p:spPr>
            <a:xfrm>
              <a:off x="8159533" y="3715511"/>
              <a:ext cx="1484181" cy="468159"/>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a:t>HITACHI</a:t>
              </a:r>
            </a:p>
          </p:txBody>
        </p:sp>
        <p:sp>
          <p:nvSpPr>
            <p:cNvPr id="58" name="Rounded Rectangle 57">
              <a:extLst>
                <a:ext uri="{FF2B5EF4-FFF2-40B4-BE49-F238E27FC236}">
                  <a16:creationId xmlns:a16="http://schemas.microsoft.com/office/drawing/2014/main" id="{9D641C36-D198-9346-A3F8-2C955D9BF466}"/>
                </a:ext>
              </a:extLst>
            </p:cNvPr>
            <p:cNvSpPr/>
            <p:nvPr/>
          </p:nvSpPr>
          <p:spPr>
            <a:xfrm>
              <a:off x="9756416" y="3700465"/>
              <a:ext cx="1484181" cy="468159"/>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a:t>ERICSSON</a:t>
              </a:r>
            </a:p>
          </p:txBody>
        </p:sp>
      </p:grpSp>
      <p:sp>
        <p:nvSpPr>
          <p:cNvPr id="4" name="TextBox 3">
            <a:extLst>
              <a:ext uri="{FF2B5EF4-FFF2-40B4-BE49-F238E27FC236}">
                <a16:creationId xmlns:a16="http://schemas.microsoft.com/office/drawing/2014/main" id="{7BC5B920-4A13-29C2-E4BC-5DE1D5EC079F}"/>
              </a:ext>
            </a:extLst>
          </p:cNvPr>
          <p:cNvSpPr txBox="1"/>
          <p:nvPr/>
        </p:nvSpPr>
        <p:spPr>
          <a:xfrm rot="16200000">
            <a:off x="4748811" y="4705336"/>
            <a:ext cx="2465406" cy="523220"/>
          </a:xfrm>
          <a:prstGeom prst="rect">
            <a:avLst/>
          </a:prstGeom>
          <a:noFill/>
        </p:spPr>
        <p:txBody>
          <a:bodyPr wrap="square" rtlCol="0">
            <a:spAutoFit/>
          </a:bodyPr>
          <a:lstStyle/>
          <a:p>
            <a:pPr algn="ctr"/>
            <a:r>
              <a:rPr lang="en-US" sz="2800">
                <a:solidFill>
                  <a:schemeClr val="tx2"/>
                </a:solidFill>
                <a:latin typeface="Garamond" panose="02020404030301010803" pitchFamily="18" charset="0"/>
              </a:rPr>
              <a:t>Standard setters</a:t>
            </a:r>
          </a:p>
        </p:txBody>
      </p:sp>
      <p:sp>
        <p:nvSpPr>
          <p:cNvPr id="5" name="Rounded Rectangle 4">
            <a:extLst>
              <a:ext uri="{FF2B5EF4-FFF2-40B4-BE49-F238E27FC236}">
                <a16:creationId xmlns:a16="http://schemas.microsoft.com/office/drawing/2014/main" id="{45F6E9AE-2A67-430B-C12A-2026E93A92F5}"/>
              </a:ext>
            </a:extLst>
          </p:cNvPr>
          <p:cNvSpPr/>
          <p:nvPr/>
        </p:nvSpPr>
        <p:spPr>
          <a:xfrm>
            <a:off x="6734186" y="4744539"/>
            <a:ext cx="2287157" cy="468159"/>
          </a:xfrm>
          <a:prstGeom prst="roundRect">
            <a:avLst>
              <a:gd name="adj"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a:t>European Union</a:t>
            </a:r>
          </a:p>
        </p:txBody>
      </p:sp>
      <p:sp>
        <p:nvSpPr>
          <p:cNvPr id="6" name="Rounded Rectangle 5">
            <a:extLst>
              <a:ext uri="{FF2B5EF4-FFF2-40B4-BE49-F238E27FC236}">
                <a16:creationId xmlns:a16="http://schemas.microsoft.com/office/drawing/2014/main" id="{009C41A0-27AC-1401-25F9-96547B627BFA}"/>
              </a:ext>
            </a:extLst>
          </p:cNvPr>
          <p:cNvSpPr/>
          <p:nvPr/>
        </p:nvSpPr>
        <p:spPr>
          <a:xfrm>
            <a:off x="9230278" y="4755791"/>
            <a:ext cx="2456596" cy="468159"/>
          </a:xfrm>
          <a:prstGeom prst="roundRect">
            <a:avLst>
              <a:gd name="adj"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a:t>National governments (</a:t>
            </a:r>
            <a:r>
              <a:rPr lang="en-US" sz="1300" err="1"/>
              <a:t>eg.</a:t>
            </a:r>
            <a:r>
              <a:rPr lang="en-US" sz="1300"/>
              <a:t> Finland, Netherlands)</a:t>
            </a:r>
          </a:p>
        </p:txBody>
      </p:sp>
      <p:sp>
        <p:nvSpPr>
          <p:cNvPr id="8" name="Rounded Rectangle 7">
            <a:extLst>
              <a:ext uri="{FF2B5EF4-FFF2-40B4-BE49-F238E27FC236}">
                <a16:creationId xmlns:a16="http://schemas.microsoft.com/office/drawing/2014/main" id="{5C216A23-D178-47F6-2125-7FA9EB5B634F}"/>
              </a:ext>
            </a:extLst>
          </p:cNvPr>
          <p:cNvSpPr/>
          <p:nvPr/>
        </p:nvSpPr>
        <p:spPr>
          <a:xfrm>
            <a:off x="9254236" y="5360132"/>
            <a:ext cx="2456596" cy="468159"/>
          </a:xfrm>
          <a:prstGeom prst="roundRect">
            <a:avLst>
              <a:gd name="adj"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a:t>Equator Principles Association</a:t>
            </a:r>
          </a:p>
        </p:txBody>
      </p:sp>
    </p:spTree>
    <p:extLst>
      <p:ext uri="{BB962C8B-B14F-4D97-AF65-F5344CB8AC3E}">
        <p14:creationId xmlns:p14="http://schemas.microsoft.com/office/powerpoint/2010/main" val="27929256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14D1A74-4B0D-C517-6CD7-6BF48180A3C1}"/>
              </a:ext>
            </a:extLst>
          </p:cNvPr>
          <p:cNvSpPr>
            <a:spLocks noGrp="1"/>
          </p:cNvSpPr>
          <p:nvPr>
            <p:ph type="body" sz="quarter" idx="10"/>
          </p:nvPr>
        </p:nvSpPr>
        <p:spPr/>
        <p:txBody>
          <a:bodyPr/>
          <a:lstStyle/>
          <a:p>
            <a:r>
              <a:rPr lang="en-US" sz="3200"/>
              <a:t>Why human rights? </a:t>
            </a:r>
          </a:p>
        </p:txBody>
      </p:sp>
    </p:spTree>
    <p:extLst>
      <p:ext uri="{BB962C8B-B14F-4D97-AF65-F5344CB8AC3E}">
        <p14:creationId xmlns:p14="http://schemas.microsoft.com/office/powerpoint/2010/main" val="11493588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7D613A5-B388-E05C-0A59-98C107608EB5}"/>
              </a:ext>
            </a:extLst>
          </p:cNvPr>
          <p:cNvSpPr/>
          <p:nvPr/>
        </p:nvSpPr>
        <p:spPr>
          <a:xfrm>
            <a:off x="9502346" y="117389"/>
            <a:ext cx="2508028" cy="48809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a:extLst>
              <a:ext uri="{FF2B5EF4-FFF2-40B4-BE49-F238E27FC236}">
                <a16:creationId xmlns:a16="http://schemas.microsoft.com/office/drawing/2014/main" id="{415E55B8-02F6-3B05-097F-ED9C8F2176CD}"/>
              </a:ext>
            </a:extLst>
          </p:cNvPr>
          <p:cNvPicPr>
            <a:picLocks noChangeAspect="1"/>
          </p:cNvPicPr>
          <p:nvPr/>
        </p:nvPicPr>
        <p:blipFill>
          <a:blip r:embed="rId3"/>
          <a:stretch>
            <a:fillRect/>
          </a:stretch>
        </p:blipFill>
        <p:spPr>
          <a:xfrm>
            <a:off x="66481" y="1356024"/>
            <a:ext cx="4782778" cy="2969336"/>
          </a:xfrm>
          <a:prstGeom prst="rect">
            <a:avLst/>
          </a:prstGeom>
        </p:spPr>
      </p:pic>
      <p:pic>
        <p:nvPicPr>
          <p:cNvPr id="26" name="Picture 25">
            <a:extLst>
              <a:ext uri="{FF2B5EF4-FFF2-40B4-BE49-F238E27FC236}">
                <a16:creationId xmlns:a16="http://schemas.microsoft.com/office/drawing/2014/main" id="{6B4FAB97-43A3-71C7-AA65-A0A5DF55FAC6}"/>
              </a:ext>
            </a:extLst>
          </p:cNvPr>
          <p:cNvPicPr>
            <a:picLocks noChangeAspect="1"/>
          </p:cNvPicPr>
          <p:nvPr/>
        </p:nvPicPr>
        <p:blipFill>
          <a:blip r:embed="rId4"/>
          <a:stretch>
            <a:fillRect/>
          </a:stretch>
        </p:blipFill>
        <p:spPr>
          <a:xfrm>
            <a:off x="91274" y="148136"/>
            <a:ext cx="4782778" cy="1126669"/>
          </a:xfrm>
          <a:prstGeom prst="rect">
            <a:avLst/>
          </a:prstGeom>
        </p:spPr>
      </p:pic>
      <p:pic>
        <p:nvPicPr>
          <p:cNvPr id="30" name="Picture 29">
            <a:extLst>
              <a:ext uri="{FF2B5EF4-FFF2-40B4-BE49-F238E27FC236}">
                <a16:creationId xmlns:a16="http://schemas.microsoft.com/office/drawing/2014/main" id="{4014F73F-9DDC-9E21-4D5A-2055E582019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756002" y="1305994"/>
            <a:ext cx="6239435" cy="2079812"/>
          </a:xfrm>
          <a:prstGeom prst="rect">
            <a:avLst/>
          </a:prstGeom>
          <a:ln w="28575">
            <a:solidFill>
              <a:schemeClr val="tx2"/>
            </a:solidFill>
          </a:ln>
        </p:spPr>
      </p:pic>
      <p:pic>
        <p:nvPicPr>
          <p:cNvPr id="31" name="Picture 30">
            <a:extLst>
              <a:ext uri="{FF2B5EF4-FFF2-40B4-BE49-F238E27FC236}">
                <a16:creationId xmlns:a16="http://schemas.microsoft.com/office/drawing/2014/main" id="{E238A2F1-53A1-4A0F-F9E8-F3AF47461956}"/>
              </a:ext>
            </a:extLst>
          </p:cNvPr>
          <p:cNvPicPr>
            <a:picLocks noChangeAspect="1"/>
          </p:cNvPicPr>
          <p:nvPr/>
        </p:nvPicPr>
        <p:blipFill>
          <a:blip r:embed="rId6"/>
          <a:stretch>
            <a:fillRect/>
          </a:stretch>
        </p:blipFill>
        <p:spPr>
          <a:xfrm>
            <a:off x="5719992" y="1015011"/>
            <a:ext cx="1899029" cy="266048"/>
          </a:xfrm>
          <a:prstGeom prst="rect">
            <a:avLst/>
          </a:prstGeom>
        </p:spPr>
      </p:pic>
      <p:grpSp>
        <p:nvGrpSpPr>
          <p:cNvPr id="36" name="Use">
            <a:extLst>
              <a:ext uri="{FF2B5EF4-FFF2-40B4-BE49-F238E27FC236}">
                <a16:creationId xmlns:a16="http://schemas.microsoft.com/office/drawing/2014/main" id="{2E0DBF42-F28C-9C6B-BE1D-509C38D696F1}"/>
              </a:ext>
            </a:extLst>
          </p:cNvPr>
          <p:cNvGrpSpPr>
            <a:grpSpLocks noChangeAspect="1"/>
          </p:cNvGrpSpPr>
          <p:nvPr/>
        </p:nvGrpSpPr>
        <p:grpSpPr>
          <a:xfrm>
            <a:off x="240354" y="4075503"/>
            <a:ext cx="6325301" cy="2071026"/>
            <a:chOff x="2159000" y="2139950"/>
            <a:chExt cx="7874000" cy="2578100"/>
          </a:xfrm>
        </p:grpSpPr>
        <p:pic>
          <p:nvPicPr>
            <p:cNvPr id="38" name="Picture 37">
              <a:extLst>
                <a:ext uri="{FF2B5EF4-FFF2-40B4-BE49-F238E27FC236}">
                  <a16:creationId xmlns:a16="http://schemas.microsoft.com/office/drawing/2014/main" id="{92DE5EC8-DFC3-B84A-E347-D2379526CBC5}"/>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155326" y="3380466"/>
              <a:ext cx="1848264" cy="699343"/>
            </a:xfrm>
            <a:prstGeom prst="rect">
              <a:avLst/>
            </a:prstGeom>
          </p:spPr>
        </p:pic>
        <p:pic>
          <p:nvPicPr>
            <p:cNvPr id="37" name="Picture 36">
              <a:extLst>
                <a:ext uri="{FF2B5EF4-FFF2-40B4-BE49-F238E27FC236}">
                  <a16:creationId xmlns:a16="http://schemas.microsoft.com/office/drawing/2014/main" id="{6B370215-B62A-21B2-63CD-2238BD9DB5AA}"/>
                </a:ext>
              </a:extLst>
            </p:cNvPr>
            <p:cNvPicPr>
              <a:picLocks noChangeAspect="1"/>
            </p:cNvPicPr>
            <p:nvPr/>
          </p:nvPicPr>
          <p:blipFill>
            <a:blip r:embed="rId8"/>
            <a:stretch>
              <a:fillRect/>
            </a:stretch>
          </p:blipFill>
          <p:spPr>
            <a:xfrm>
              <a:off x="2159000" y="2139950"/>
              <a:ext cx="7874000" cy="2578100"/>
            </a:xfrm>
            <a:prstGeom prst="rect">
              <a:avLst/>
            </a:prstGeom>
            <a:ln w="28575">
              <a:solidFill>
                <a:schemeClr val="tx1"/>
              </a:solidFill>
            </a:ln>
          </p:spPr>
        </p:pic>
      </p:grpSp>
      <p:pic>
        <p:nvPicPr>
          <p:cNvPr id="9" name="Picture 8">
            <a:extLst>
              <a:ext uri="{FF2B5EF4-FFF2-40B4-BE49-F238E27FC236}">
                <a16:creationId xmlns:a16="http://schemas.microsoft.com/office/drawing/2014/main" id="{B38970CC-070E-212F-656F-0F2CD1ED37D3}"/>
              </a:ext>
            </a:extLst>
          </p:cNvPr>
          <p:cNvPicPr>
            <a:picLocks noChangeAspect="1"/>
          </p:cNvPicPr>
          <p:nvPr/>
        </p:nvPicPr>
        <p:blipFill>
          <a:blip r:embed="rId9"/>
          <a:stretch>
            <a:fillRect/>
          </a:stretch>
        </p:blipFill>
        <p:spPr>
          <a:xfrm>
            <a:off x="6148348" y="148136"/>
            <a:ext cx="5862026" cy="5282844"/>
          </a:xfrm>
          <a:prstGeom prst="rect">
            <a:avLst/>
          </a:prstGeom>
        </p:spPr>
      </p:pic>
      <p:pic>
        <p:nvPicPr>
          <p:cNvPr id="6" name="Picture 5">
            <a:extLst>
              <a:ext uri="{FF2B5EF4-FFF2-40B4-BE49-F238E27FC236}">
                <a16:creationId xmlns:a16="http://schemas.microsoft.com/office/drawing/2014/main" id="{9B52DC19-57FB-B7F9-7858-9F666D1015DA}"/>
              </a:ext>
            </a:extLst>
          </p:cNvPr>
          <p:cNvPicPr>
            <a:picLocks noChangeAspect="1"/>
          </p:cNvPicPr>
          <p:nvPr/>
        </p:nvPicPr>
        <p:blipFill>
          <a:blip r:embed="rId10"/>
          <a:stretch>
            <a:fillRect/>
          </a:stretch>
        </p:blipFill>
        <p:spPr>
          <a:xfrm>
            <a:off x="2209800" y="1023612"/>
            <a:ext cx="7772400" cy="2799995"/>
          </a:xfrm>
          <a:prstGeom prst="rect">
            <a:avLst/>
          </a:prstGeom>
        </p:spPr>
      </p:pic>
      <p:pic>
        <p:nvPicPr>
          <p:cNvPr id="11" name="Picture 10">
            <a:extLst>
              <a:ext uri="{FF2B5EF4-FFF2-40B4-BE49-F238E27FC236}">
                <a16:creationId xmlns:a16="http://schemas.microsoft.com/office/drawing/2014/main" id="{4E01AB41-62F3-746C-2E49-F39539EE7E40}"/>
              </a:ext>
            </a:extLst>
          </p:cNvPr>
          <p:cNvPicPr>
            <a:picLocks noChangeAspect="1"/>
          </p:cNvPicPr>
          <p:nvPr/>
        </p:nvPicPr>
        <p:blipFill>
          <a:blip r:embed="rId11"/>
          <a:stretch>
            <a:fillRect/>
          </a:stretch>
        </p:blipFill>
        <p:spPr>
          <a:xfrm>
            <a:off x="2209800" y="3832337"/>
            <a:ext cx="7772400" cy="1421910"/>
          </a:xfrm>
          <a:prstGeom prst="rect">
            <a:avLst/>
          </a:prstGeom>
        </p:spPr>
      </p:pic>
      <p:pic>
        <p:nvPicPr>
          <p:cNvPr id="13" name="Picture 12">
            <a:extLst>
              <a:ext uri="{FF2B5EF4-FFF2-40B4-BE49-F238E27FC236}">
                <a16:creationId xmlns:a16="http://schemas.microsoft.com/office/drawing/2014/main" id="{A26E933C-8D5D-45E5-1C60-06BDE1AD2AD8}"/>
              </a:ext>
            </a:extLst>
          </p:cNvPr>
          <p:cNvPicPr>
            <a:picLocks noChangeAspect="1"/>
          </p:cNvPicPr>
          <p:nvPr/>
        </p:nvPicPr>
        <p:blipFill>
          <a:blip r:embed="rId12"/>
          <a:stretch>
            <a:fillRect/>
          </a:stretch>
        </p:blipFill>
        <p:spPr>
          <a:xfrm>
            <a:off x="6259523" y="4990126"/>
            <a:ext cx="3581400" cy="850900"/>
          </a:xfrm>
          <a:prstGeom prst="rect">
            <a:avLst/>
          </a:prstGeom>
        </p:spPr>
      </p:pic>
      <p:pic>
        <p:nvPicPr>
          <p:cNvPr id="15" name="Picture 14">
            <a:extLst>
              <a:ext uri="{FF2B5EF4-FFF2-40B4-BE49-F238E27FC236}">
                <a16:creationId xmlns:a16="http://schemas.microsoft.com/office/drawing/2014/main" id="{0801DB28-376F-5914-8FDB-FB433AFC9EC9}"/>
              </a:ext>
            </a:extLst>
          </p:cNvPr>
          <p:cNvPicPr>
            <a:picLocks noChangeAspect="1"/>
          </p:cNvPicPr>
          <p:nvPr/>
        </p:nvPicPr>
        <p:blipFill>
          <a:blip r:embed="rId13"/>
          <a:stretch>
            <a:fillRect/>
          </a:stretch>
        </p:blipFill>
        <p:spPr>
          <a:xfrm>
            <a:off x="3212711" y="477912"/>
            <a:ext cx="7772400" cy="2570716"/>
          </a:xfrm>
          <a:prstGeom prst="rect">
            <a:avLst/>
          </a:prstGeom>
        </p:spPr>
      </p:pic>
      <p:pic>
        <p:nvPicPr>
          <p:cNvPr id="17" name="Picture 16">
            <a:extLst>
              <a:ext uri="{FF2B5EF4-FFF2-40B4-BE49-F238E27FC236}">
                <a16:creationId xmlns:a16="http://schemas.microsoft.com/office/drawing/2014/main" id="{C6ECDB97-E2EB-7D9C-E2CE-2D8D57496A4C}"/>
              </a:ext>
            </a:extLst>
          </p:cNvPr>
          <p:cNvPicPr>
            <a:picLocks noChangeAspect="1"/>
          </p:cNvPicPr>
          <p:nvPr/>
        </p:nvPicPr>
        <p:blipFill rotWithShape="1">
          <a:blip r:embed="rId14"/>
          <a:srcRect b="27195"/>
          <a:stretch/>
        </p:blipFill>
        <p:spPr>
          <a:xfrm>
            <a:off x="3220180" y="3034393"/>
            <a:ext cx="7772400" cy="2799995"/>
          </a:xfrm>
          <a:prstGeom prst="rect">
            <a:avLst/>
          </a:prstGeom>
        </p:spPr>
      </p:pic>
    </p:spTree>
    <p:extLst>
      <p:ext uri="{BB962C8B-B14F-4D97-AF65-F5344CB8AC3E}">
        <p14:creationId xmlns:p14="http://schemas.microsoft.com/office/powerpoint/2010/main" val="2881127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1"/>
                                        </p:tgtEl>
                                        <p:attrNameLst>
                                          <p:attrName>style.visibility</p:attrName>
                                        </p:attrNameLst>
                                      </p:cBhvr>
                                      <p:to>
                                        <p:strVal val="visible"/>
                                      </p:to>
                                    </p:set>
                                  </p:childTnLst>
                                </p:cTn>
                              </p:par>
                              <p:par>
                                <p:cTn id="13" presetID="9" presetClass="entr" presetSubtype="0" fill="hold" nodeType="with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dissolve">
                                      <p:cBhvr>
                                        <p:cTn id="15" dur="500"/>
                                        <p:tgtEl>
                                          <p:spTgt spid="30"/>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36"/>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13"/>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15"/>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522E6-0BFF-A35A-96AA-A52470EC4CE8}"/>
              </a:ext>
            </a:extLst>
          </p:cNvPr>
          <p:cNvSpPr txBox="1">
            <a:spLocks/>
          </p:cNvSpPr>
          <p:nvPr/>
        </p:nvSpPr>
        <p:spPr>
          <a:xfrm>
            <a:off x="312948" y="341962"/>
            <a:ext cx="9850194" cy="542487"/>
          </a:xfrm>
          <a:prstGeom prst="rect">
            <a:avLst/>
          </a:prstGeom>
        </p:spPr>
        <p:txBody>
          <a:bodyPr/>
          <a:lstStyle>
            <a:lvl1pPr algn="l" defTabSz="914400" rtl="0" eaLnBrk="1" latinLnBrk="0" hangingPunct="1">
              <a:lnSpc>
                <a:spcPct val="90000"/>
              </a:lnSpc>
              <a:spcBef>
                <a:spcPct val="0"/>
              </a:spcBef>
              <a:buNone/>
              <a:defRPr sz="4400" b="1" kern="1200">
                <a:solidFill>
                  <a:schemeClr val="tx1">
                    <a:lumMod val="65000"/>
                    <a:lumOff val="35000"/>
                  </a:schemeClr>
                </a:solidFill>
                <a:latin typeface="Arial" panose="020B0604020202020204" pitchFamily="34" charset="0"/>
                <a:ea typeface="+mj-ea"/>
                <a:cs typeface="Arial" panose="020B0604020202020204" pitchFamily="34" charset="0"/>
              </a:defRPr>
            </a:lvl1pPr>
          </a:lstStyle>
          <a:p>
            <a:pPr marL="0" indent="0">
              <a:buNone/>
            </a:pPr>
            <a:r>
              <a:rPr lang="en-US" sz="2800" b="1">
                <a:solidFill>
                  <a:schemeClr val="tx1"/>
                </a:solidFill>
                <a:latin typeface="Garamond" panose="02020404030301010803" pitchFamily="18" charset="0"/>
              </a:rPr>
              <a:t>Rapidly Evolving </a:t>
            </a:r>
            <a:r>
              <a:rPr lang="en-US" sz="2800">
                <a:solidFill>
                  <a:schemeClr val="tx1"/>
                </a:solidFill>
                <a:latin typeface="Garamond" panose="02020404030301010803" pitchFamily="18" charset="0"/>
              </a:rPr>
              <a:t>L</a:t>
            </a:r>
            <a:r>
              <a:rPr lang="en-US" sz="2800" b="1">
                <a:solidFill>
                  <a:schemeClr val="tx1"/>
                </a:solidFill>
                <a:latin typeface="Garamond" panose="02020404030301010803" pitchFamily="18" charset="0"/>
              </a:rPr>
              <a:t>egislation on MNCs </a:t>
            </a:r>
            <a:r>
              <a:rPr lang="en-US" sz="2800">
                <a:solidFill>
                  <a:schemeClr val="tx1"/>
                </a:solidFill>
                <a:latin typeface="Garamond" panose="02020404030301010803" pitchFamily="18" charset="0"/>
              </a:rPr>
              <a:t>&amp; </a:t>
            </a:r>
            <a:r>
              <a:rPr lang="en-US" sz="2800" b="1">
                <a:solidFill>
                  <a:schemeClr val="tx1"/>
                </a:solidFill>
                <a:latin typeface="Garamond" panose="02020404030301010803" pitchFamily="18" charset="0"/>
              </a:rPr>
              <a:t>Human </a:t>
            </a:r>
            <a:r>
              <a:rPr lang="en-US" sz="2800">
                <a:solidFill>
                  <a:schemeClr val="tx1"/>
                </a:solidFill>
                <a:latin typeface="Garamond" panose="02020404030301010803" pitchFamily="18" charset="0"/>
              </a:rPr>
              <a:t>R</a:t>
            </a:r>
            <a:r>
              <a:rPr lang="en-US" sz="2800" b="1">
                <a:solidFill>
                  <a:schemeClr val="tx1"/>
                </a:solidFill>
                <a:latin typeface="Garamond" panose="02020404030301010803" pitchFamily="18" charset="0"/>
              </a:rPr>
              <a:t>ights</a:t>
            </a:r>
          </a:p>
        </p:txBody>
      </p:sp>
      <p:pic>
        <p:nvPicPr>
          <p:cNvPr id="3" name="Picture 4">
            <a:extLst>
              <a:ext uri="{FF2B5EF4-FFF2-40B4-BE49-F238E27FC236}">
                <a16:creationId xmlns:a16="http://schemas.microsoft.com/office/drawing/2014/main" id="{4A96F4A5-BE84-5483-7C1A-7CAF5F8E521E}"/>
              </a:ext>
            </a:extLst>
          </p:cNvPr>
          <p:cNvPicPr>
            <a:picLocks noChangeAspect="1" noChangeArrowheads="1"/>
          </p:cNvPicPr>
          <p:nvPr/>
        </p:nvPicPr>
        <p:blipFill>
          <a:blip r:embed="rId3"/>
          <a:srcRect l="2463" r="2463"/>
          <a:stretch/>
        </p:blipFill>
        <p:spPr bwMode="auto">
          <a:xfrm>
            <a:off x="1807883" y="1424391"/>
            <a:ext cx="7255901" cy="442953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39542CE-E265-1AF4-CDA6-66D972EA1E3C}"/>
              </a:ext>
            </a:extLst>
          </p:cNvPr>
          <p:cNvSpPr txBox="1"/>
          <p:nvPr/>
        </p:nvSpPr>
        <p:spPr>
          <a:xfrm>
            <a:off x="312948" y="2952216"/>
            <a:ext cx="2302932" cy="1785104"/>
          </a:xfrm>
          <a:prstGeom prst="rect">
            <a:avLst/>
          </a:prstGeom>
          <a:noFill/>
        </p:spPr>
        <p:txBody>
          <a:bodyPr wrap="square">
            <a:spAutoFit/>
          </a:bodyPr>
          <a:lstStyle/>
          <a:p>
            <a:pPr marL="285750" indent="-285750">
              <a:buFont typeface="Arial" panose="020B0604020202020204" pitchFamily="34" charset="0"/>
              <a:buChar char="•"/>
            </a:pPr>
            <a:r>
              <a:rPr lang="en-GB" sz="1100" b="1">
                <a:solidFill>
                  <a:schemeClr val="tx1">
                    <a:lumMod val="75000"/>
                  </a:schemeClr>
                </a:solidFill>
                <a:latin typeface="Arial" panose="020B0604020202020204" pitchFamily="34" charset="0"/>
                <a:cs typeface="Arial" panose="020B0604020202020204" pitchFamily="34" charset="0"/>
              </a:rPr>
              <a:t>US Dodd-Frank Act on conflict-minerals</a:t>
            </a:r>
          </a:p>
          <a:p>
            <a:pPr marL="285750" indent="-285750">
              <a:buFont typeface="Arial" panose="020B0604020202020204" pitchFamily="34" charset="0"/>
              <a:buChar char="•"/>
            </a:pPr>
            <a:r>
              <a:rPr lang="en-GB" sz="1100" b="1">
                <a:solidFill>
                  <a:schemeClr val="tx1">
                    <a:lumMod val="75000"/>
                  </a:schemeClr>
                </a:solidFill>
                <a:latin typeface="Arial" panose="020B0604020202020204" pitchFamily="34" charset="0"/>
                <a:cs typeface="Arial" panose="020B0604020202020204" pitchFamily="34" charset="0"/>
              </a:rPr>
              <a:t>US Tariff Act, Withhold and Release Orders banning goods made with forced labour</a:t>
            </a:r>
          </a:p>
          <a:p>
            <a:pPr marL="285750" indent="-285750">
              <a:buFont typeface="Arial" panose="020B0604020202020204" pitchFamily="34" charset="0"/>
              <a:buChar char="•"/>
            </a:pPr>
            <a:r>
              <a:rPr lang="en-GB" sz="1100" b="1">
                <a:solidFill>
                  <a:schemeClr val="tx1">
                    <a:lumMod val="75000"/>
                  </a:schemeClr>
                </a:solidFill>
                <a:latin typeface="Arial" panose="020B0604020202020204" pitchFamily="34" charset="0"/>
                <a:cs typeface="Arial" panose="020B0604020202020204" pitchFamily="34" charset="0"/>
              </a:rPr>
              <a:t>Uyghur Forced Labor Prevention Act</a:t>
            </a:r>
          </a:p>
          <a:p>
            <a:pPr marL="285750" indent="-285750">
              <a:buFont typeface="Arial" panose="020B0604020202020204" pitchFamily="34" charset="0"/>
              <a:buChar char="•"/>
            </a:pPr>
            <a:r>
              <a:rPr lang="en-GB" sz="1100" b="1">
                <a:solidFill>
                  <a:schemeClr val="tx1">
                    <a:lumMod val="75000"/>
                  </a:schemeClr>
                </a:solidFill>
                <a:latin typeface="Arial" panose="020B0604020202020204" pitchFamily="34" charset="0"/>
                <a:cs typeface="Arial" panose="020B0604020202020204" pitchFamily="34" charset="0"/>
              </a:rPr>
              <a:t>Canada modern slavery legislation + Draft bill C-262 </a:t>
            </a:r>
          </a:p>
        </p:txBody>
      </p:sp>
      <p:sp>
        <p:nvSpPr>
          <p:cNvPr id="5" name="TextBox 4">
            <a:extLst>
              <a:ext uri="{FF2B5EF4-FFF2-40B4-BE49-F238E27FC236}">
                <a16:creationId xmlns:a16="http://schemas.microsoft.com/office/drawing/2014/main" id="{8CAF6239-F516-9F81-0221-ECF5DA9486CE}"/>
              </a:ext>
            </a:extLst>
          </p:cNvPr>
          <p:cNvSpPr txBox="1"/>
          <p:nvPr/>
        </p:nvSpPr>
        <p:spPr>
          <a:xfrm>
            <a:off x="4641702" y="5375884"/>
            <a:ext cx="3350597" cy="430887"/>
          </a:xfrm>
          <a:prstGeom prst="rect">
            <a:avLst/>
          </a:prstGeom>
          <a:noFill/>
        </p:spPr>
        <p:txBody>
          <a:bodyPr wrap="none" rtlCol="0">
            <a:spAutoFit/>
          </a:bodyPr>
          <a:lstStyle/>
          <a:p>
            <a:pPr marL="171450" indent="-171450">
              <a:buFont typeface="Arial" panose="020B0604020202020204" pitchFamily="34" charset="0"/>
              <a:buChar char="•"/>
            </a:pPr>
            <a:r>
              <a:rPr lang="en-GB" sz="1100" b="1">
                <a:solidFill>
                  <a:schemeClr val="tx1">
                    <a:lumMod val="75000"/>
                  </a:schemeClr>
                </a:solidFill>
                <a:latin typeface="Arial" panose="020B0604020202020204" pitchFamily="34" charset="0"/>
                <a:cs typeface="Arial" panose="020B0604020202020204" pitchFamily="34" charset="0"/>
              </a:rPr>
              <a:t>2018 Australia Modern Slavery Act</a:t>
            </a:r>
          </a:p>
          <a:p>
            <a:pPr marL="171450" indent="-171450">
              <a:buFont typeface="Arial" panose="020B0604020202020204" pitchFamily="34" charset="0"/>
              <a:buChar char="•"/>
            </a:pPr>
            <a:r>
              <a:rPr lang="en-GB" sz="1100" b="1" i="1">
                <a:solidFill>
                  <a:schemeClr val="tx1">
                    <a:lumMod val="75000"/>
                  </a:schemeClr>
                </a:solidFill>
                <a:latin typeface="Arial" panose="020B0604020202020204" pitchFamily="34" charset="0"/>
                <a:cs typeface="Arial" panose="020B0604020202020204" pitchFamily="34" charset="0"/>
              </a:rPr>
              <a:t>Proposed: </a:t>
            </a:r>
            <a:r>
              <a:rPr lang="en-GB" sz="1100" b="1">
                <a:solidFill>
                  <a:schemeClr val="tx1">
                    <a:lumMod val="75000"/>
                  </a:schemeClr>
                </a:solidFill>
                <a:latin typeface="Arial" panose="020B0604020202020204" pitchFamily="34" charset="0"/>
                <a:cs typeface="Arial" panose="020B0604020202020204" pitchFamily="34" charset="0"/>
              </a:rPr>
              <a:t>New Zealand Modern Slavery Act </a:t>
            </a:r>
          </a:p>
        </p:txBody>
      </p:sp>
      <p:sp>
        <p:nvSpPr>
          <p:cNvPr id="6" name="TextBox 5">
            <a:extLst>
              <a:ext uri="{FF2B5EF4-FFF2-40B4-BE49-F238E27FC236}">
                <a16:creationId xmlns:a16="http://schemas.microsoft.com/office/drawing/2014/main" id="{989301EF-916C-98AE-0ACD-C387AC6D0066}"/>
              </a:ext>
            </a:extLst>
          </p:cNvPr>
          <p:cNvSpPr txBox="1"/>
          <p:nvPr/>
        </p:nvSpPr>
        <p:spPr>
          <a:xfrm>
            <a:off x="393970" y="2588952"/>
            <a:ext cx="1413913" cy="307777"/>
          </a:xfrm>
          <a:prstGeom prst="rect">
            <a:avLst/>
          </a:prstGeom>
          <a:noFill/>
        </p:spPr>
        <p:txBody>
          <a:bodyPr wrap="none" rtlCol="0">
            <a:spAutoFit/>
          </a:bodyPr>
          <a:lstStyle/>
          <a:p>
            <a:r>
              <a:rPr lang="en-GB" sz="1400" b="1">
                <a:solidFill>
                  <a:schemeClr val="accent4"/>
                </a:solidFill>
                <a:latin typeface="Arial" panose="020B0604020202020204" pitchFamily="34" charset="0"/>
                <a:cs typeface="Arial" panose="020B0604020202020204" pitchFamily="34" charset="0"/>
              </a:rPr>
              <a:t>North America</a:t>
            </a:r>
          </a:p>
        </p:txBody>
      </p:sp>
      <p:sp>
        <p:nvSpPr>
          <p:cNvPr id="7" name="TextBox 6">
            <a:extLst>
              <a:ext uri="{FF2B5EF4-FFF2-40B4-BE49-F238E27FC236}">
                <a16:creationId xmlns:a16="http://schemas.microsoft.com/office/drawing/2014/main" id="{900553B8-0E94-6820-B498-ABD281CC53A7}"/>
              </a:ext>
            </a:extLst>
          </p:cNvPr>
          <p:cNvSpPr txBox="1"/>
          <p:nvPr/>
        </p:nvSpPr>
        <p:spPr>
          <a:xfrm>
            <a:off x="9244311" y="1319232"/>
            <a:ext cx="801823" cy="307777"/>
          </a:xfrm>
          <a:prstGeom prst="rect">
            <a:avLst/>
          </a:prstGeom>
          <a:noFill/>
        </p:spPr>
        <p:txBody>
          <a:bodyPr wrap="none" rtlCol="0">
            <a:spAutoFit/>
          </a:bodyPr>
          <a:lstStyle/>
          <a:p>
            <a:r>
              <a:rPr lang="en-GB" sz="1400" b="1">
                <a:solidFill>
                  <a:schemeClr val="accent1"/>
                </a:solidFill>
                <a:latin typeface="Arial" panose="020B0604020202020204" pitchFamily="34" charset="0"/>
                <a:cs typeface="Arial" panose="020B0604020202020204" pitchFamily="34" charset="0"/>
              </a:rPr>
              <a:t>Europe</a:t>
            </a:r>
          </a:p>
        </p:txBody>
      </p:sp>
      <p:sp>
        <p:nvSpPr>
          <p:cNvPr id="8" name="TextBox 7">
            <a:extLst>
              <a:ext uri="{FF2B5EF4-FFF2-40B4-BE49-F238E27FC236}">
                <a16:creationId xmlns:a16="http://schemas.microsoft.com/office/drawing/2014/main" id="{E598B667-165A-43CB-9A5B-75FECA963049}"/>
              </a:ext>
            </a:extLst>
          </p:cNvPr>
          <p:cNvSpPr txBox="1"/>
          <p:nvPr/>
        </p:nvSpPr>
        <p:spPr>
          <a:xfrm>
            <a:off x="9244311" y="1597999"/>
            <a:ext cx="3034552" cy="4662815"/>
          </a:xfrm>
          <a:prstGeom prst="rect">
            <a:avLst/>
          </a:prstGeom>
          <a:noFill/>
        </p:spPr>
        <p:txBody>
          <a:bodyPr wrap="square" rtlCol="0">
            <a:spAutoFit/>
          </a:bodyPr>
          <a:lstStyle/>
          <a:p>
            <a:r>
              <a:rPr lang="en-GB" sz="1100" b="1">
                <a:solidFill>
                  <a:schemeClr val="tx1">
                    <a:lumMod val="75000"/>
                  </a:schemeClr>
                </a:solidFill>
                <a:latin typeface="Arial" panose="020B0604020202020204" pitchFamily="34" charset="0"/>
                <a:cs typeface="Arial" panose="020B0604020202020204" pitchFamily="34" charset="0"/>
              </a:rPr>
              <a:t>In force: </a:t>
            </a:r>
          </a:p>
          <a:p>
            <a:pPr marL="171450" indent="-171450">
              <a:buFont typeface="Arial" panose="020B0604020202020204" pitchFamily="34" charset="0"/>
              <a:buChar char="•"/>
            </a:pPr>
            <a:r>
              <a:rPr lang="en-GB" sz="1100" b="1">
                <a:solidFill>
                  <a:schemeClr val="tx1">
                    <a:lumMod val="75000"/>
                  </a:schemeClr>
                </a:solidFill>
                <a:latin typeface="Arial" panose="020B0604020202020204" pitchFamily="34" charset="0"/>
                <a:cs typeface="Arial" panose="020B0604020202020204" pitchFamily="34" charset="0"/>
              </a:rPr>
              <a:t>2015  UK Modern Slavery Act</a:t>
            </a:r>
          </a:p>
          <a:p>
            <a:pPr marL="171450" indent="-171450">
              <a:buFont typeface="Arial" panose="020B0604020202020204" pitchFamily="34" charset="0"/>
              <a:buChar char="•"/>
            </a:pPr>
            <a:r>
              <a:rPr lang="en-GB" sz="1100" b="1">
                <a:solidFill>
                  <a:schemeClr val="tx1">
                    <a:lumMod val="75000"/>
                  </a:schemeClr>
                </a:solidFill>
                <a:latin typeface="Arial" panose="020B0604020202020204" pitchFamily="34" charset="0"/>
                <a:cs typeface="Arial" panose="020B0604020202020204" pitchFamily="34" charset="0"/>
              </a:rPr>
              <a:t>2017 France Duty of Vigilance Law </a:t>
            </a:r>
          </a:p>
          <a:p>
            <a:pPr marL="171450" indent="-171450">
              <a:buFont typeface="Arial" panose="020B0604020202020204" pitchFamily="34" charset="0"/>
              <a:buChar char="•"/>
            </a:pPr>
            <a:r>
              <a:rPr lang="en-GB" sz="1100" b="1">
                <a:solidFill>
                  <a:schemeClr val="tx1">
                    <a:lumMod val="75000"/>
                  </a:schemeClr>
                </a:solidFill>
                <a:latin typeface="Arial" panose="020B0604020202020204" pitchFamily="34" charset="0"/>
                <a:cs typeface="Arial" panose="020B0604020202020204" pitchFamily="34" charset="0"/>
              </a:rPr>
              <a:t>2018 The Netherlands Child Labour Due Diligence Law</a:t>
            </a:r>
          </a:p>
          <a:p>
            <a:pPr marL="171450" indent="-171450">
              <a:buFont typeface="Arial" panose="020B0604020202020204" pitchFamily="34" charset="0"/>
              <a:buChar char="•"/>
            </a:pPr>
            <a:r>
              <a:rPr lang="en-GB" sz="1100" b="1">
                <a:solidFill>
                  <a:schemeClr val="tx1">
                    <a:lumMod val="75000"/>
                  </a:schemeClr>
                </a:solidFill>
                <a:latin typeface="Arial" panose="020B0604020202020204" pitchFamily="34" charset="0"/>
                <a:cs typeface="Arial" panose="020B0604020202020204" pitchFamily="34" charset="0"/>
              </a:rPr>
              <a:t>2021 Germany Supply Chain Law</a:t>
            </a:r>
          </a:p>
          <a:p>
            <a:pPr marL="171450" indent="-171450">
              <a:buFont typeface="Arial" panose="020B0604020202020204" pitchFamily="34" charset="0"/>
              <a:buChar char="•"/>
            </a:pPr>
            <a:r>
              <a:rPr lang="en-GB" sz="1100" b="1">
                <a:solidFill>
                  <a:schemeClr val="tx1">
                    <a:lumMod val="75000"/>
                  </a:schemeClr>
                </a:solidFill>
                <a:latin typeface="Arial" panose="020B0604020202020204" pitchFamily="34" charset="0"/>
                <a:cs typeface="Arial" panose="020B0604020202020204" pitchFamily="34" charset="0"/>
              </a:rPr>
              <a:t>2021 Norway Transparency Act</a:t>
            </a:r>
          </a:p>
          <a:p>
            <a:pPr marL="171450" indent="-171450">
              <a:buFont typeface="Arial" panose="020B0604020202020204" pitchFamily="34" charset="0"/>
              <a:buChar char="•"/>
            </a:pPr>
            <a:r>
              <a:rPr lang="en-GB" sz="1100" b="1">
                <a:solidFill>
                  <a:schemeClr val="tx1">
                    <a:lumMod val="75000"/>
                  </a:schemeClr>
                </a:solidFill>
                <a:latin typeface="Arial" panose="020B0604020202020204" pitchFamily="34" charset="0"/>
                <a:cs typeface="Arial" panose="020B0604020202020204" pitchFamily="34" charset="0"/>
              </a:rPr>
              <a:t>2022 Swiss Due Diligence Legislation</a:t>
            </a:r>
          </a:p>
          <a:p>
            <a:pPr marL="171450" indent="-171450">
              <a:buFont typeface="Arial" panose="020B0604020202020204" pitchFamily="34" charset="0"/>
              <a:buChar char="•"/>
            </a:pPr>
            <a:r>
              <a:rPr lang="en-GB" sz="1100" b="1">
                <a:solidFill>
                  <a:schemeClr val="tx1">
                    <a:lumMod val="75000"/>
                  </a:schemeClr>
                </a:solidFill>
                <a:latin typeface="Arial" panose="020B0604020202020204" pitchFamily="34" charset="0"/>
                <a:cs typeface="Arial" panose="020B0604020202020204" pitchFamily="34" charset="0"/>
              </a:rPr>
              <a:t>EU Corporate Sustainability Reporting Directive (in force from 1 Jan 2024)</a:t>
            </a:r>
          </a:p>
          <a:p>
            <a:pPr marL="171450" indent="-171450">
              <a:buFont typeface="Arial" panose="020B0604020202020204" pitchFamily="34" charset="0"/>
              <a:buChar char="•"/>
            </a:pPr>
            <a:r>
              <a:rPr lang="en-GB" sz="1100" b="1">
                <a:solidFill>
                  <a:schemeClr val="tx1">
                    <a:lumMod val="75000"/>
                  </a:schemeClr>
                </a:solidFill>
                <a:latin typeface="Arial" panose="020B0604020202020204" pitchFamily="34" charset="0"/>
                <a:cs typeface="Arial" panose="020B0604020202020204" pitchFamily="34" charset="0"/>
              </a:rPr>
              <a:t>EU Sustainable Finance Disclosure Regulation / EU Taxonomy </a:t>
            </a:r>
          </a:p>
          <a:p>
            <a:endParaRPr lang="en-GB" sz="1100" b="1">
              <a:solidFill>
                <a:schemeClr val="tx1">
                  <a:lumMod val="75000"/>
                </a:schemeClr>
              </a:solidFill>
              <a:latin typeface="Arial" panose="020B0604020202020204" pitchFamily="34" charset="0"/>
              <a:cs typeface="Arial" panose="020B0604020202020204" pitchFamily="34" charset="0"/>
            </a:endParaRPr>
          </a:p>
          <a:p>
            <a:r>
              <a:rPr lang="en-GB" sz="1100" b="1">
                <a:solidFill>
                  <a:schemeClr val="tx1">
                    <a:lumMod val="75000"/>
                  </a:schemeClr>
                </a:solidFill>
                <a:latin typeface="Arial" panose="020B0604020202020204" pitchFamily="34" charset="0"/>
                <a:cs typeface="Arial" panose="020B0604020202020204" pitchFamily="34" charset="0"/>
              </a:rPr>
              <a:t>Proposed legislation on mandatory human rights due diligence in:</a:t>
            </a:r>
          </a:p>
          <a:p>
            <a:pPr marL="171450" indent="-171450">
              <a:buFont typeface="Arial" panose="020B0604020202020204" pitchFamily="34" charset="0"/>
              <a:buChar char="•"/>
            </a:pPr>
            <a:r>
              <a:rPr lang="en-GB" sz="1100" b="1">
                <a:solidFill>
                  <a:schemeClr val="tx1">
                    <a:lumMod val="75000"/>
                  </a:schemeClr>
                </a:solidFill>
                <a:latin typeface="Arial" panose="020B0604020202020204" pitchFamily="34" charset="0"/>
                <a:cs typeface="Arial" panose="020B0604020202020204" pitchFamily="34" charset="0"/>
              </a:rPr>
              <a:t>Netherlands</a:t>
            </a:r>
          </a:p>
          <a:p>
            <a:pPr marL="171450" indent="-171450">
              <a:buFont typeface="Arial" panose="020B0604020202020204" pitchFamily="34" charset="0"/>
              <a:buChar char="•"/>
            </a:pPr>
            <a:r>
              <a:rPr lang="en-GB" sz="1100" b="1">
                <a:solidFill>
                  <a:schemeClr val="tx1">
                    <a:lumMod val="75000"/>
                  </a:schemeClr>
                </a:solidFill>
                <a:latin typeface="Arial" panose="020B0604020202020204" pitchFamily="34" charset="0"/>
                <a:cs typeface="Arial" panose="020B0604020202020204" pitchFamily="34" charset="0"/>
              </a:rPr>
              <a:t>Belgium</a:t>
            </a:r>
          </a:p>
          <a:p>
            <a:pPr marL="171450" indent="-171450">
              <a:buFont typeface="Arial" panose="020B0604020202020204" pitchFamily="34" charset="0"/>
              <a:buChar char="•"/>
            </a:pPr>
            <a:r>
              <a:rPr lang="en-GB" sz="1100" b="1">
                <a:solidFill>
                  <a:schemeClr val="tx1">
                    <a:lumMod val="75000"/>
                  </a:schemeClr>
                </a:solidFill>
                <a:latin typeface="Arial" panose="020B0604020202020204" pitchFamily="34" charset="0"/>
                <a:cs typeface="Arial" panose="020B0604020202020204" pitchFamily="34" charset="0"/>
              </a:rPr>
              <a:t>Italy</a:t>
            </a:r>
          </a:p>
          <a:p>
            <a:pPr marL="171450" indent="-171450">
              <a:buFont typeface="Arial" panose="020B0604020202020204" pitchFamily="34" charset="0"/>
              <a:buChar char="•"/>
            </a:pPr>
            <a:r>
              <a:rPr lang="en-GB" sz="1100" b="1">
                <a:solidFill>
                  <a:schemeClr val="tx1">
                    <a:lumMod val="75000"/>
                  </a:schemeClr>
                </a:solidFill>
                <a:latin typeface="Arial" panose="020B0604020202020204" pitchFamily="34" charset="0"/>
                <a:cs typeface="Arial" panose="020B0604020202020204" pitchFamily="34" charset="0"/>
              </a:rPr>
              <a:t>Finland</a:t>
            </a:r>
          </a:p>
          <a:p>
            <a:pPr marL="171450" indent="-171450">
              <a:buFont typeface="Arial" panose="020B0604020202020204" pitchFamily="34" charset="0"/>
              <a:buChar char="•"/>
            </a:pPr>
            <a:r>
              <a:rPr lang="en-GB" sz="1100" b="1">
                <a:solidFill>
                  <a:schemeClr val="tx1">
                    <a:lumMod val="75000"/>
                  </a:schemeClr>
                </a:solidFill>
                <a:latin typeface="Arial" panose="020B0604020202020204" pitchFamily="34" charset="0"/>
                <a:cs typeface="Arial" panose="020B0604020202020204" pitchFamily="34" charset="0"/>
              </a:rPr>
              <a:t>Spain</a:t>
            </a:r>
          </a:p>
          <a:p>
            <a:pPr marL="171450" indent="-171450">
              <a:buFont typeface="Arial" panose="020B0604020202020204" pitchFamily="34" charset="0"/>
              <a:buChar char="•"/>
            </a:pPr>
            <a:endParaRPr lang="en-GB" sz="1100" b="1">
              <a:solidFill>
                <a:schemeClr val="tx1">
                  <a:lumMod val="75000"/>
                </a:schemeClr>
              </a:solidFill>
              <a:latin typeface="Arial" panose="020B0604020202020204" pitchFamily="34" charset="0"/>
              <a:cs typeface="Arial" panose="020B0604020202020204" pitchFamily="34" charset="0"/>
            </a:endParaRPr>
          </a:p>
          <a:p>
            <a:r>
              <a:rPr lang="en-GB" sz="1100" b="1">
                <a:solidFill>
                  <a:schemeClr val="tx1">
                    <a:lumMod val="75000"/>
                  </a:schemeClr>
                </a:solidFill>
                <a:latin typeface="Arial" panose="020B0604020202020204" pitchFamily="34" charset="0"/>
                <a:cs typeface="Arial" panose="020B0604020202020204" pitchFamily="34" charset="0"/>
              </a:rPr>
              <a:t>Proposed EU level legislation:</a:t>
            </a:r>
          </a:p>
          <a:p>
            <a:pPr marL="171450" indent="-171450">
              <a:buFont typeface="Arial" panose="020B0604020202020204" pitchFamily="34" charset="0"/>
              <a:buChar char="•"/>
            </a:pPr>
            <a:r>
              <a:rPr lang="en-GB" sz="1100" b="1">
                <a:solidFill>
                  <a:schemeClr val="tx1">
                    <a:lumMod val="75000"/>
                  </a:schemeClr>
                </a:solidFill>
                <a:latin typeface="Arial" panose="020B0604020202020204" pitchFamily="34" charset="0"/>
                <a:cs typeface="Arial" panose="020B0604020202020204" pitchFamily="34" charset="0"/>
              </a:rPr>
              <a:t>Corporate Sustainability Due Diligence Directive </a:t>
            </a:r>
          </a:p>
          <a:p>
            <a:pPr marL="171450" indent="-171450">
              <a:buFont typeface="Arial" panose="020B0604020202020204" pitchFamily="34" charset="0"/>
              <a:buChar char="•"/>
            </a:pPr>
            <a:r>
              <a:rPr lang="en-GB" sz="1100" b="1">
                <a:solidFill>
                  <a:schemeClr val="tx1">
                    <a:lumMod val="75000"/>
                  </a:schemeClr>
                </a:solidFill>
                <a:latin typeface="Arial" panose="020B0604020202020204" pitchFamily="34" charset="0"/>
                <a:cs typeface="Arial" panose="020B0604020202020204" pitchFamily="34" charset="0"/>
              </a:rPr>
              <a:t>Regulation on deforestation</a:t>
            </a:r>
          </a:p>
          <a:p>
            <a:pPr marL="171450" indent="-171450">
              <a:buFont typeface="Arial" panose="020B0604020202020204" pitchFamily="34" charset="0"/>
              <a:buChar char="•"/>
            </a:pPr>
            <a:r>
              <a:rPr lang="en-GB" sz="1100" b="1">
                <a:solidFill>
                  <a:schemeClr val="tx1">
                    <a:lumMod val="75000"/>
                  </a:schemeClr>
                </a:solidFill>
                <a:latin typeface="Arial" panose="020B0604020202020204" pitchFamily="34" charset="0"/>
                <a:cs typeface="Arial" panose="020B0604020202020204" pitchFamily="34" charset="0"/>
              </a:rPr>
              <a:t>Forced labor import ban</a:t>
            </a:r>
          </a:p>
          <a:p>
            <a:r>
              <a:rPr lang="en-GB" sz="1100" b="1">
                <a:solidFill>
                  <a:schemeClr val="tx1">
                    <a:lumMod val="75000"/>
                  </a:schemeClr>
                </a:solidFill>
                <a:latin typeface="Arial" panose="020B0604020202020204" pitchFamily="34" charset="0"/>
                <a:cs typeface="Arial" panose="020B0604020202020204" pitchFamily="34" charset="0"/>
              </a:rPr>
              <a:t> </a:t>
            </a:r>
          </a:p>
        </p:txBody>
      </p:sp>
      <p:sp>
        <p:nvSpPr>
          <p:cNvPr id="9" name="TextBox 8">
            <a:extLst>
              <a:ext uri="{FF2B5EF4-FFF2-40B4-BE49-F238E27FC236}">
                <a16:creationId xmlns:a16="http://schemas.microsoft.com/office/drawing/2014/main" id="{EB5451D8-8FBF-36BD-29D1-FD5868AA62D0}"/>
              </a:ext>
            </a:extLst>
          </p:cNvPr>
          <p:cNvSpPr txBox="1"/>
          <p:nvPr/>
        </p:nvSpPr>
        <p:spPr>
          <a:xfrm>
            <a:off x="4798912" y="5020954"/>
            <a:ext cx="1199367" cy="307777"/>
          </a:xfrm>
          <a:prstGeom prst="rect">
            <a:avLst/>
          </a:prstGeom>
          <a:noFill/>
        </p:spPr>
        <p:txBody>
          <a:bodyPr wrap="none" rtlCol="0">
            <a:spAutoFit/>
          </a:bodyPr>
          <a:lstStyle/>
          <a:p>
            <a:r>
              <a:rPr lang="en-GB" sz="1400" b="1">
                <a:solidFill>
                  <a:schemeClr val="accent5"/>
                </a:solidFill>
                <a:latin typeface="Arial" panose="020B0604020202020204" pitchFamily="34" charset="0"/>
                <a:cs typeface="Arial" panose="020B0604020202020204" pitchFamily="34" charset="0"/>
              </a:rPr>
              <a:t>Asia-Pacific</a:t>
            </a:r>
          </a:p>
        </p:txBody>
      </p:sp>
      <p:cxnSp>
        <p:nvCxnSpPr>
          <p:cNvPr id="10" name="Straight Connector 9">
            <a:extLst>
              <a:ext uri="{FF2B5EF4-FFF2-40B4-BE49-F238E27FC236}">
                <a16:creationId xmlns:a16="http://schemas.microsoft.com/office/drawing/2014/main" id="{B46D1A76-9830-625E-F3FA-C0E05B1FCA23}"/>
              </a:ext>
            </a:extLst>
          </p:cNvPr>
          <p:cNvCxnSpPr>
            <a:cxnSpLocks/>
          </p:cNvCxnSpPr>
          <p:nvPr/>
        </p:nvCxnSpPr>
        <p:spPr>
          <a:xfrm flipH="1">
            <a:off x="468986" y="2890548"/>
            <a:ext cx="1845951"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5E7CAB92-03B5-433D-0E3F-E1EE2146B9B6}"/>
              </a:ext>
            </a:extLst>
          </p:cNvPr>
          <p:cNvCxnSpPr>
            <a:cxnSpLocks/>
          </p:cNvCxnSpPr>
          <p:nvPr/>
        </p:nvCxnSpPr>
        <p:spPr>
          <a:xfrm flipH="1">
            <a:off x="4779797" y="5328731"/>
            <a:ext cx="2436963"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AD035701-D9DB-4339-9B87-CDABBD4005E1}"/>
              </a:ext>
            </a:extLst>
          </p:cNvPr>
          <p:cNvCxnSpPr>
            <a:cxnSpLocks/>
          </p:cNvCxnSpPr>
          <p:nvPr/>
        </p:nvCxnSpPr>
        <p:spPr>
          <a:xfrm flipH="1">
            <a:off x="9280450" y="1656019"/>
            <a:ext cx="2523674"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682455BE-46B2-390B-0BA9-E505E5F43E00}"/>
              </a:ext>
            </a:extLst>
          </p:cNvPr>
          <p:cNvSpPr txBox="1"/>
          <p:nvPr/>
        </p:nvSpPr>
        <p:spPr>
          <a:xfrm>
            <a:off x="10046134" y="6072613"/>
            <a:ext cx="2046266" cy="246221"/>
          </a:xfrm>
          <a:prstGeom prst="rect">
            <a:avLst/>
          </a:prstGeom>
          <a:solidFill>
            <a:schemeClr val="bg1">
              <a:lumMod val="95000"/>
            </a:schemeClr>
          </a:solidFill>
        </p:spPr>
        <p:txBody>
          <a:bodyPr wrap="square" rtlCol="0">
            <a:spAutoFit/>
          </a:bodyPr>
          <a:lstStyle/>
          <a:p>
            <a:endParaRPr lang="en-US" sz="1000"/>
          </a:p>
        </p:txBody>
      </p:sp>
    </p:spTree>
    <p:extLst>
      <p:ext uri="{BB962C8B-B14F-4D97-AF65-F5344CB8AC3E}">
        <p14:creationId xmlns:p14="http://schemas.microsoft.com/office/powerpoint/2010/main" val="1718753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FDDD58C-6988-2BFD-7CF3-D7F3A19EB180}"/>
              </a:ext>
            </a:extLst>
          </p:cNvPr>
          <p:cNvPicPr>
            <a:picLocks noChangeAspect="1"/>
          </p:cNvPicPr>
          <p:nvPr/>
        </p:nvPicPr>
        <p:blipFill>
          <a:blip r:embed="rId3"/>
          <a:stretch>
            <a:fillRect/>
          </a:stretch>
        </p:blipFill>
        <p:spPr>
          <a:xfrm>
            <a:off x="1431705" y="0"/>
            <a:ext cx="9637091" cy="5868017"/>
          </a:xfrm>
          <a:prstGeom prst="rect">
            <a:avLst/>
          </a:prstGeom>
        </p:spPr>
      </p:pic>
      <p:sp>
        <p:nvSpPr>
          <p:cNvPr id="3" name="TextBox 2">
            <a:extLst>
              <a:ext uri="{FF2B5EF4-FFF2-40B4-BE49-F238E27FC236}">
                <a16:creationId xmlns:a16="http://schemas.microsoft.com/office/drawing/2014/main" id="{825CF13A-296F-D225-211E-C795B6E097BC}"/>
              </a:ext>
            </a:extLst>
          </p:cNvPr>
          <p:cNvSpPr txBox="1"/>
          <p:nvPr/>
        </p:nvSpPr>
        <p:spPr>
          <a:xfrm>
            <a:off x="10046134" y="6072613"/>
            <a:ext cx="2046266" cy="246221"/>
          </a:xfrm>
          <a:prstGeom prst="rect">
            <a:avLst/>
          </a:prstGeom>
          <a:solidFill>
            <a:schemeClr val="bg1">
              <a:lumMod val="95000"/>
            </a:schemeClr>
          </a:solidFill>
        </p:spPr>
        <p:txBody>
          <a:bodyPr wrap="square" rtlCol="0">
            <a:spAutoFit/>
          </a:bodyPr>
          <a:lstStyle/>
          <a:p>
            <a:endParaRPr lang="en-US" sz="1000"/>
          </a:p>
        </p:txBody>
      </p:sp>
    </p:spTree>
    <p:extLst>
      <p:ext uri="{BB962C8B-B14F-4D97-AF65-F5344CB8AC3E}">
        <p14:creationId xmlns:p14="http://schemas.microsoft.com/office/powerpoint/2010/main" val="35007490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D9502A2-4318-D244-91B4-447C2C82D466}"/>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6380702" y="614363"/>
            <a:ext cx="5104563" cy="5540252"/>
          </a:xfrm>
          <a:prstGeom prst="rect">
            <a:avLst/>
          </a:prstGeom>
        </p:spPr>
      </p:pic>
      <p:sp>
        <p:nvSpPr>
          <p:cNvPr id="3" name="Rectangle 2">
            <a:extLst>
              <a:ext uri="{FF2B5EF4-FFF2-40B4-BE49-F238E27FC236}">
                <a16:creationId xmlns:a16="http://schemas.microsoft.com/office/drawing/2014/main" id="{A7B2EDF6-4254-214B-9DC9-F606E6E1D7A2}"/>
              </a:ext>
            </a:extLst>
          </p:cNvPr>
          <p:cNvSpPr/>
          <p:nvPr/>
        </p:nvSpPr>
        <p:spPr>
          <a:xfrm>
            <a:off x="1101953" y="614363"/>
            <a:ext cx="3927247" cy="4929187"/>
          </a:xfrm>
          <a:prstGeom prst="rect">
            <a:avLst/>
          </a:prstGeom>
          <a:noFill/>
          <a:ln w="57150">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a:ln>
                  <a:noFill/>
                </a:ln>
                <a:solidFill>
                  <a:srgbClr val="595959">
                    <a:lumMod val="50000"/>
                  </a:srgbClr>
                </a:solidFill>
                <a:effectLst/>
                <a:uLnTx/>
                <a:uFillTx/>
                <a:latin typeface="Arial" panose="020B0604020202020204" pitchFamily="34" charset="0"/>
                <a:ea typeface="+mn-ea"/>
                <a:cs typeface="Arial" panose="020B0604020202020204" pitchFamily="34" charset="0"/>
              </a:rPr>
              <a:t>All businesses have a responsibility to respect human rights</a:t>
            </a:r>
          </a:p>
        </p:txBody>
      </p:sp>
      <p:cxnSp>
        <p:nvCxnSpPr>
          <p:cNvPr id="4" name="Straight Connector 3">
            <a:extLst>
              <a:ext uri="{FF2B5EF4-FFF2-40B4-BE49-F238E27FC236}">
                <a16:creationId xmlns:a16="http://schemas.microsoft.com/office/drawing/2014/main" id="{B7DF6A95-62C9-FD45-85F3-ACC593E5BC08}"/>
              </a:ext>
            </a:extLst>
          </p:cNvPr>
          <p:cNvCxnSpPr/>
          <p:nvPr/>
        </p:nvCxnSpPr>
        <p:spPr>
          <a:xfrm>
            <a:off x="5529379" y="1053632"/>
            <a:ext cx="0" cy="4130832"/>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F89FCF8D-2AD5-0920-D64A-4D2748BB268B}"/>
              </a:ext>
            </a:extLst>
          </p:cNvPr>
          <p:cNvSpPr txBox="1"/>
          <p:nvPr/>
        </p:nvSpPr>
        <p:spPr>
          <a:xfrm>
            <a:off x="10046134" y="6072613"/>
            <a:ext cx="2046266" cy="246221"/>
          </a:xfrm>
          <a:prstGeom prst="rect">
            <a:avLst/>
          </a:prstGeom>
          <a:solidFill>
            <a:schemeClr val="bg1">
              <a:lumMod val="95000"/>
            </a:schemeClr>
          </a:solidFill>
        </p:spPr>
        <p:txBody>
          <a:bodyPr wrap="square" rtlCol="0">
            <a:spAutoFit/>
          </a:bodyPr>
          <a:lstStyle/>
          <a:p>
            <a:endParaRPr lang="en-US" sz="1000"/>
          </a:p>
        </p:txBody>
      </p:sp>
    </p:spTree>
    <p:extLst>
      <p:ext uri="{BB962C8B-B14F-4D97-AF65-F5344CB8AC3E}">
        <p14:creationId xmlns:p14="http://schemas.microsoft.com/office/powerpoint/2010/main" val="11413133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871975B-AFC1-CE4D-98AA-A9C4C3A076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7689" y="574701"/>
            <a:ext cx="9133757" cy="5708598"/>
          </a:xfrm>
          <a:prstGeom prst="rect">
            <a:avLst/>
          </a:prstGeom>
        </p:spPr>
      </p:pic>
      <p:sp>
        <p:nvSpPr>
          <p:cNvPr id="3" name="TextBox 2">
            <a:extLst>
              <a:ext uri="{FF2B5EF4-FFF2-40B4-BE49-F238E27FC236}">
                <a16:creationId xmlns:a16="http://schemas.microsoft.com/office/drawing/2014/main" id="{A8E4E601-0AC4-6547-BBB5-314DA7A6B656}"/>
              </a:ext>
            </a:extLst>
          </p:cNvPr>
          <p:cNvSpPr txBox="1"/>
          <p:nvPr/>
        </p:nvSpPr>
        <p:spPr>
          <a:xfrm>
            <a:off x="3939004" y="137160"/>
            <a:ext cx="4351128" cy="584775"/>
          </a:xfrm>
          <a:prstGeom prst="rect">
            <a:avLst/>
          </a:prstGeom>
          <a:noFill/>
        </p:spPr>
        <p:txBody>
          <a:bodyPr wrap="none" rtlCol="0">
            <a:spAutoFit/>
          </a:bodyPr>
          <a:lstStyle/>
          <a:p>
            <a:r>
              <a:rPr lang="en-US" sz="3200" b="1">
                <a:latin typeface="Garamond" panose="02020404030301010803" pitchFamily="18" charset="0"/>
              </a:rPr>
              <a:t>What are </a:t>
            </a:r>
            <a:r>
              <a:rPr lang="en-US" sz="3200" b="1" u="sng">
                <a:latin typeface="Garamond" panose="02020404030301010803" pitchFamily="18" charset="0"/>
              </a:rPr>
              <a:t>human rights</a:t>
            </a:r>
            <a:r>
              <a:rPr lang="en-US" sz="3200" b="1">
                <a:latin typeface="Garamond" panose="02020404030301010803" pitchFamily="18" charset="0"/>
              </a:rPr>
              <a:t>?</a:t>
            </a:r>
          </a:p>
        </p:txBody>
      </p:sp>
      <p:sp>
        <p:nvSpPr>
          <p:cNvPr id="4" name="Rectangle 3">
            <a:extLst>
              <a:ext uri="{FF2B5EF4-FFF2-40B4-BE49-F238E27FC236}">
                <a16:creationId xmlns:a16="http://schemas.microsoft.com/office/drawing/2014/main" id="{E923A65E-1B70-5066-A62A-FE8C4080D94E}"/>
              </a:ext>
            </a:extLst>
          </p:cNvPr>
          <p:cNvSpPr/>
          <p:nvPr/>
        </p:nvSpPr>
        <p:spPr>
          <a:xfrm>
            <a:off x="9480884" y="237706"/>
            <a:ext cx="2470485" cy="38501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623257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8BEFFA-0BCC-4348-96F4-48B4E1C97493}"/>
              </a:ext>
            </a:extLst>
          </p:cNvPr>
          <p:cNvPicPr>
            <a:picLocks noChangeAspect="1"/>
          </p:cNvPicPr>
          <p:nvPr/>
        </p:nvPicPr>
        <p:blipFill>
          <a:blip r:embed="rId3"/>
          <a:stretch>
            <a:fillRect/>
          </a:stretch>
        </p:blipFill>
        <p:spPr>
          <a:xfrm>
            <a:off x="2063424" y="164015"/>
            <a:ext cx="8080001" cy="5983178"/>
          </a:xfrm>
          <a:prstGeom prst="rect">
            <a:avLst/>
          </a:prstGeom>
        </p:spPr>
      </p:pic>
    </p:spTree>
    <p:extLst>
      <p:ext uri="{BB962C8B-B14F-4D97-AF65-F5344CB8AC3E}">
        <p14:creationId xmlns:p14="http://schemas.microsoft.com/office/powerpoint/2010/main" val="21613483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46EECBD-A6F2-924D-8493-15703ED50D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44125" y="4276703"/>
            <a:ext cx="7147875" cy="1522342"/>
          </a:xfrm>
          <a:prstGeom prst="rect">
            <a:avLst/>
          </a:prstGeom>
        </p:spPr>
      </p:pic>
      <p:pic>
        <p:nvPicPr>
          <p:cNvPr id="3" name="Picture 2">
            <a:extLst>
              <a:ext uri="{FF2B5EF4-FFF2-40B4-BE49-F238E27FC236}">
                <a16:creationId xmlns:a16="http://schemas.microsoft.com/office/drawing/2014/main" id="{6855631C-2049-BD4E-A5A4-719FC84C8A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17589" y="744901"/>
            <a:ext cx="7147875" cy="1522342"/>
          </a:xfrm>
          <a:prstGeom prst="rect">
            <a:avLst/>
          </a:prstGeom>
        </p:spPr>
      </p:pic>
      <p:pic>
        <p:nvPicPr>
          <p:cNvPr id="4" name="Picture 3">
            <a:extLst>
              <a:ext uri="{FF2B5EF4-FFF2-40B4-BE49-F238E27FC236}">
                <a16:creationId xmlns:a16="http://schemas.microsoft.com/office/drawing/2014/main" id="{6DCDBF4F-124A-BA46-B847-B10D6BE59F3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17590" y="2507976"/>
            <a:ext cx="7174410" cy="1527994"/>
          </a:xfrm>
          <a:prstGeom prst="rect">
            <a:avLst/>
          </a:prstGeom>
        </p:spPr>
      </p:pic>
      <p:sp>
        <p:nvSpPr>
          <p:cNvPr id="5" name="Title 3">
            <a:extLst>
              <a:ext uri="{FF2B5EF4-FFF2-40B4-BE49-F238E27FC236}">
                <a16:creationId xmlns:a16="http://schemas.microsoft.com/office/drawing/2014/main" id="{22CF18DB-FEA0-D043-923D-B8647FD93AE0}"/>
              </a:ext>
            </a:extLst>
          </p:cNvPr>
          <p:cNvSpPr txBox="1">
            <a:spLocks/>
          </p:cNvSpPr>
          <p:nvPr/>
        </p:nvSpPr>
        <p:spPr>
          <a:xfrm>
            <a:off x="185352" y="1837011"/>
            <a:ext cx="4461954" cy="2617076"/>
          </a:xfrm>
          <a:prstGeom prst="rect">
            <a:avLst/>
          </a:prstGeom>
        </p:spPr>
        <p:txBody>
          <a:bodyPr vert="horz" lIns="91440" tIns="45720" rIns="91440" bIns="4572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lnSpc>
                <a:spcPct val="110000"/>
              </a:lnSpc>
            </a:pPr>
            <a:r>
              <a:rPr lang="en-US" sz="4000" b="1">
                <a:latin typeface="Arial" panose="020B0604020202020204" pitchFamily="34" charset="0"/>
                <a:ea typeface="Helvetica Neue Light" panose="02000403000000020004" pitchFamily="2" charset="0"/>
                <a:cs typeface="Arial" panose="020B0604020202020204" pitchFamily="34" charset="0"/>
              </a:rPr>
              <a:t>CORPORATE RESPONSIBILITY TO RESPECT HUMAN RIGHTS</a:t>
            </a:r>
          </a:p>
        </p:txBody>
      </p:sp>
      <p:cxnSp>
        <p:nvCxnSpPr>
          <p:cNvPr id="6" name="Straight Connector 5">
            <a:extLst>
              <a:ext uri="{FF2B5EF4-FFF2-40B4-BE49-F238E27FC236}">
                <a16:creationId xmlns:a16="http://schemas.microsoft.com/office/drawing/2014/main" id="{F0DA02BA-F948-7846-BD0D-05F335273113}"/>
              </a:ext>
            </a:extLst>
          </p:cNvPr>
          <p:cNvCxnSpPr/>
          <p:nvPr/>
        </p:nvCxnSpPr>
        <p:spPr>
          <a:xfrm>
            <a:off x="4894188" y="1080133"/>
            <a:ext cx="0" cy="4130832"/>
          </a:xfrm>
          <a:prstGeom prst="line">
            <a:avLst/>
          </a:prstGeom>
          <a:ln w="28575">
            <a:solidFill>
              <a:srgbClr val="C5093B"/>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5838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7348F66-36B2-D046-AD7E-FE46C6AF493C}"/>
              </a:ext>
            </a:extLst>
          </p:cNvPr>
          <p:cNvSpPr txBox="1">
            <a:spLocks/>
          </p:cNvSpPr>
          <p:nvPr/>
        </p:nvSpPr>
        <p:spPr>
          <a:xfrm>
            <a:off x="1901761" y="220158"/>
            <a:ext cx="8388477" cy="10990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US" sz="3200" b="1">
                <a:latin typeface="Garamond" panose="02020404030301010803" pitchFamily="18" charset="0"/>
                <a:ea typeface="Helvetica Neue Light" panose="02000403000000020004" pitchFamily="2" charset="0"/>
              </a:rPr>
              <a:t>A blueprint for implementing the responsibility to respect human rights </a:t>
            </a:r>
          </a:p>
        </p:txBody>
      </p:sp>
      <p:pic>
        <p:nvPicPr>
          <p:cNvPr id="3" name="Picture 2">
            <a:extLst>
              <a:ext uri="{FF2B5EF4-FFF2-40B4-BE49-F238E27FC236}">
                <a16:creationId xmlns:a16="http://schemas.microsoft.com/office/drawing/2014/main" id="{4847A525-FECC-4040-BF63-DD90B72CC7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2243" y="1769779"/>
            <a:ext cx="3731698" cy="3725530"/>
          </a:xfrm>
          <a:prstGeom prst="rect">
            <a:avLst/>
          </a:prstGeom>
        </p:spPr>
      </p:pic>
      <p:pic>
        <p:nvPicPr>
          <p:cNvPr id="4" name="Picture 3">
            <a:extLst>
              <a:ext uri="{FF2B5EF4-FFF2-40B4-BE49-F238E27FC236}">
                <a16:creationId xmlns:a16="http://schemas.microsoft.com/office/drawing/2014/main" id="{CBBA2840-D6BE-4341-BE29-CC4D7F4642F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1943" y="1769779"/>
            <a:ext cx="3731698" cy="3725530"/>
          </a:xfrm>
          <a:prstGeom prst="rect">
            <a:avLst/>
          </a:prstGeom>
        </p:spPr>
      </p:pic>
      <p:pic>
        <p:nvPicPr>
          <p:cNvPr id="5" name="Picture 4">
            <a:extLst>
              <a:ext uri="{FF2B5EF4-FFF2-40B4-BE49-F238E27FC236}">
                <a16:creationId xmlns:a16="http://schemas.microsoft.com/office/drawing/2014/main" id="{4B77D99A-ED4C-6149-84D6-E1F4E4D9BBC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72229" y="1769779"/>
            <a:ext cx="3731698" cy="3725530"/>
          </a:xfrm>
          <a:prstGeom prst="rect">
            <a:avLst/>
          </a:prstGeom>
        </p:spPr>
      </p:pic>
      <p:cxnSp>
        <p:nvCxnSpPr>
          <p:cNvPr id="6" name="Straight Connector 5">
            <a:extLst>
              <a:ext uri="{FF2B5EF4-FFF2-40B4-BE49-F238E27FC236}">
                <a16:creationId xmlns:a16="http://schemas.microsoft.com/office/drawing/2014/main" id="{A0FEFCC6-D4EE-0D44-84DD-95530A8035BA}"/>
              </a:ext>
            </a:extLst>
          </p:cNvPr>
          <p:cNvCxnSpPr/>
          <p:nvPr/>
        </p:nvCxnSpPr>
        <p:spPr>
          <a:xfrm>
            <a:off x="668588" y="1469371"/>
            <a:ext cx="1091492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03475C32-0AC6-770B-D2C7-B75779EF00CE}"/>
              </a:ext>
            </a:extLst>
          </p:cNvPr>
          <p:cNvSpPr/>
          <p:nvPr/>
        </p:nvSpPr>
        <p:spPr>
          <a:xfrm>
            <a:off x="4330995" y="1940442"/>
            <a:ext cx="3530010" cy="3448187"/>
          </a:xfrm>
          <a:prstGeom prst="rect">
            <a:avLst/>
          </a:prstGeom>
          <a:solidFill>
            <a:srgbClr val="E7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BE131B4E-4E89-6D68-DD52-989E0251D89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19772" y="1516717"/>
            <a:ext cx="4063244" cy="3978592"/>
          </a:xfrm>
          <a:prstGeom prst="rect">
            <a:avLst/>
          </a:prstGeom>
        </p:spPr>
      </p:pic>
      <p:pic>
        <p:nvPicPr>
          <p:cNvPr id="11" name="Picture 10">
            <a:extLst>
              <a:ext uri="{FF2B5EF4-FFF2-40B4-BE49-F238E27FC236}">
                <a16:creationId xmlns:a16="http://schemas.microsoft.com/office/drawing/2014/main" id="{1FE5D52A-D799-9D6B-B2DA-A1D4EE39B963}"/>
              </a:ext>
            </a:extLst>
          </p:cNvPr>
          <p:cNvPicPr>
            <a:picLocks noChangeAspect="1"/>
          </p:cNvPicPr>
          <p:nvPr/>
        </p:nvPicPr>
        <p:blipFill>
          <a:blip r:embed="rId7"/>
          <a:stretch>
            <a:fillRect/>
          </a:stretch>
        </p:blipFill>
        <p:spPr>
          <a:xfrm>
            <a:off x="5000427" y="5495309"/>
            <a:ext cx="2115330" cy="683743"/>
          </a:xfrm>
          <a:prstGeom prst="rect">
            <a:avLst/>
          </a:prstGeom>
        </p:spPr>
      </p:pic>
    </p:spTree>
    <p:extLst>
      <p:ext uri="{BB962C8B-B14F-4D97-AF65-F5344CB8AC3E}">
        <p14:creationId xmlns:p14="http://schemas.microsoft.com/office/powerpoint/2010/main" val="2374234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FDDF4885-7E56-10C2-76C7-F14B9718F4DE}"/>
              </a:ext>
            </a:extLst>
          </p:cNvPr>
          <p:cNvCxnSpPr>
            <a:cxnSpLocks/>
          </p:cNvCxnSpPr>
          <p:nvPr/>
        </p:nvCxnSpPr>
        <p:spPr>
          <a:xfrm flipH="1" flipV="1">
            <a:off x="4361269" y="4703007"/>
            <a:ext cx="6815775" cy="2304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D9BA98D5-5AC1-DB77-D067-EDB7977C7708}"/>
              </a:ext>
            </a:extLst>
          </p:cNvPr>
          <p:cNvCxnSpPr>
            <a:cxnSpLocks/>
          </p:cNvCxnSpPr>
          <p:nvPr/>
        </p:nvCxnSpPr>
        <p:spPr>
          <a:xfrm>
            <a:off x="1487837" y="2670185"/>
            <a:ext cx="9689207"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43105366-0492-F6CA-B58E-35938BD4B731}"/>
              </a:ext>
            </a:extLst>
          </p:cNvPr>
          <p:cNvSpPr txBox="1"/>
          <p:nvPr/>
        </p:nvSpPr>
        <p:spPr>
          <a:xfrm>
            <a:off x="1344614" y="2838529"/>
            <a:ext cx="1767840" cy="1015663"/>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B21F24"/>
                </a:solidFill>
                <a:effectLst/>
                <a:uLnTx/>
                <a:uFillTx/>
                <a:latin typeface="Arial" panose="020B0604020202020204" pitchFamily="34" charset="0"/>
                <a:ea typeface="+mn-ea"/>
                <a:cs typeface="Arial" panose="020B0604020202020204" pitchFamily="34" charset="0"/>
              </a:rPr>
              <a:t>Sourcing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B21F24"/>
                </a:solidFill>
                <a:effectLst/>
                <a:uLnTx/>
                <a:uFillTx/>
                <a:latin typeface="Arial" panose="020B0604020202020204" pitchFamily="34" charset="0"/>
                <a:ea typeface="+mn-ea"/>
                <a:cs typeface="Arial" panose="020B0604020202020204" pitchFamily="34" charset="0"/>
              </a:rPr>
              <a:t>(raw materials)</a:t>
            </a:r>
          </a:p>
        </p:txBody>
      </p:sp>
      <p:sp>
        <p:nvSpPr>
          <p:cNvPr id="8" name="TextBox 7">
            <a:extLst>
              <a:ext uri="{FF2B5EF4-FFF2-40B4-BE49-F238E27FC236}">
                <a16:creationId xmlns:a16="http://schemas.microsoft.com/office/drawing/2014/main" id="{B0FA1A59-76DC-C7B8-08AA-A518B4732190}"/>
              </a:ext>
            </a:extLst>
          </p:cNvPr>
          <p:cNvSpPr txBox="1"/>
          <p:nvPr/>
        </p:nvSpPr>
        <p:spPr>
          <a:xfrm>
            <a:off x="7406353" y="5635053"/>
            <a:ext cx="1963763"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B21F24"/>
                </a:solidFill>
                <a:effectLst/>
                <a:uLnTx/>
                <a:uFillTx/>
                <a:latin typeface="Arial" panose="020B0604020202020204" pitchFamily="34" charset="0"/>
                <a:ea typeface="+mn-ea"/>
                <a:cs typeface="Arial" panose="020B0604020202020204" pitchFamily="34" charset="0"/>
              </a:rPr>
              <a:t>Transport</a:t>
            </a:r>
          </a:p>
        </p:txBody>
      </p:sp>
      <p:pic>
        <p:nvPicPr>
          <p:cNvPr id="10" name="Graphic 9" descr="Factory">
            <a:extLst>
              <a:ext uri="{FF2B5EF4-FFF2-40B4-BE49-F238E27FC236}">
                <a16:creationId xmlns:a16="http://schemas.microsoft.com/office/drawing/2014/main" id="{7978AC34-030F-A850-E274-A79F04A80CE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904069" y="1587442"/>
            <a:ext cx="914400" cy="914400"/>
          </a:xfrm>
          <a:prstGeom prst="rect">
            <a:avLst/>
          </a:prstGeom>
        </p:spPr>
      </p:pic>
      <p:sp>
        <p:nvSpPr>
          <p:cNvPr id="11" name="TextBox 10">
            <a:extLst>
              <a:ext uri="{FF2B5EF4-FFF2-40B4-BE49-F238E27FC236}">
                <a16:creationId xmlns:a16="http://schemas.microsoft.com/office/drawing/2014/main" id="{874792F3-729B-7DB2-EDED-13A2A792A5DA}"/>
              </a:ext>
            </a:extLst>
          </p:cNvPr>
          <p:cNvSpPr txBox="1"/>
          <p:nvPr/>
        </p:nvSpPr>
        <p:spPr>
          <a:xfrm>
            <a:off x="3379388" y="2834037"/>
            <a:ext cx="1963763"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B21F24"/>
                </a:solidFill>
                <a:effectLst/>
                <a:uLnTx/>
                <a:uFillTx/>
                <a:latin typeface="Arial" panose="020B0604020202020204" pitchFamily="34" charset="0"/>
                <a:ea typeface="+mn-ea"/>
                <a:cs typeface="Arial" panose="020B0604020202020204" pitchFamily="34" charset="0"/>
              </a:rPr>
              <a:t>Pulp mills</a:t>
            </a:r>
          </a:p>
        </p:txBody>
      </p:sp>
      <p:pic>
        <p:nvPicPr>
          <p:cNvPr id="13" name="Graphic 12" descr="Truck">
            <a:extLst>
              <a:ext uri="{FF2B5EF4-FFF2-40B4-BE49-F238E27FC236}">
                <a16:creationId xmlns:a16="http://schemas.microsoft.com/office/drawing/2014/main" id="{7B926D34-B752-061A-0223-811F63E0882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554711" y="5331995"/>
            <a:ext cx="914400" cy="914400"/>
          </a:xfrm>
          <a:prstGeom prst="rect">
            <a:avLst/>
          </a:prstGeom>
        </p:spPr>
      </p:pic>
      <p:pic>
        <p:nvPicPr>
          <p:cNvPr id="17" name="Graphic 16" descr="Forest scene">
            <a:extLst>
              <a:ext uri="{FF2B5EF4-FFF2-40B4-BE49-F238E27FC236}">
                <a16:creationId xmlns:a16="http://schemas.microsoft.com/office/drawing/2014/main" id="{6F726D97-43A8-066C-DA86-0DC3D89A17E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749428" y="1587442"/>
            <a:ext cx="914400" cy="914400"/>
          </a:xfrm>
          <a:prstGeom prst="rect">
            <a:avLst/>
          </a:prstGeom>
        </p:spPr>
      </p:pic>
      <p:sp>
        <p:nvSpPr>
          <p:cNvPr id="18" name="TextBox 17">
            <a:extLst>
              <a:ext uri="{FF2B5EF4-FFF2-40B4-BE49-F238E27FC236}">
                <a16:creationId xmlns:a16="http://schemas.microsoft.com/office/drawing/2014/main" id="{51EB1090-45EF-8031-0BD7-70E6AB205BBB}"/>
              </a:ext>
            </a:extLst>
          </p:cNvPr>
          <p:cNvSpPr txBox="1"/>
          <p:nvPr/>
        </p:nvSpPr>
        <p:spPr>
          <a:xfrm>
            <a:off x="5465593" y="2834037"/>
            <a:ext cx="1963763"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B21F24"/>
                </a:solidFill>
                <a:effectLst/>
                <a:uLnTx/>
                <a:uFillTx/>
                <a:latin typeface="Arial" panose="020B0604020202020204" pitchFamily="34" charset="0"/>
                <a:ea typeface="+mn-ea"/>
                <a:cs typeface="Arial" panose="020B0604020202020204" pitchFamily="34" charset="0"/>
              </a:rPr>
              <a:t>Printing</a:t>
            </a:r>
          </a:p>
        </p:txBody>
      </p:sp>
      <p:pic>
        <p:nvPicPr>
          <p:cNvPr id="20" name="Graphic 19" descr="Books">
            <a:extLst>
              <a:ext uri="{FF2B5EF4-FFF2-40B4-BE49-F238E27FC236}">
                <a16:creationId xmlns:a16="http://schemas.microsoft.com/office/drawing/2014/main" id="{A90822AA-2FCE-C36F-FD85-CAE16F0ED876}"/>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701269" y="1587442"/>
            <a:ext cx="914400" cy="914400"/>
          </a:xfrm>
          <a:prstGeom prst="rect">
            <a:avLst/>
          </a:prstGeom>
        </p:spPr>
      </p:pic>
      <p:sp>
        <p:nvSpPr>
          <p:cNvPr id="21" name="TextBox 20">
            <a:extLst>
              <a:ext uri="{FF2B5EF4-FFF2-40B4-BE49-F238E27FC236}">
                <a16:creationId xmlns:a16="http://schemas.microsoft.com/office/drawing/2014/main" id="{FDEDE7D2-ED6B-3A0E-24E3-E531727A1DA9}"/>
              </a:ext>
            </a:extLst>
          </p:cNvPr>
          <p:cNvSpPr txBox="1"/>
          <p:nvPr/>
        </p:nvSpPr>
        <p:spPr>
          <a:xfrm>
            <a:off x="9209721" y="2842985"/>
            <a:ext cx="1963763" cy="707886"/>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b="1">
                <a:solidFill>
                  <a:srgbClr val="B21F24"/>
                </a:solidFill>
                <a:latin typeface="Arial" panose="020B0604020202020204" pitchFamily="34" charset="0"/>
                <a:cs typeface="Arial" panose="020B0604020202020204" pitchFamily="34" charset="0"/>
              </a:rPr>
              <a:t>Retail &amp; consumer </a:t>
            </a:r>
            <a:r>
              <a:rPr kumimoji="0" lang="en-US" sz="2000" b="1" i="0" u="none" strike="noStrike" kern="1200" cap="none" spc="0" normalizeH="0" baseline="0" noProof="0">
                <a:ln>
                  <a:noFill/>
                </a:ln>
                <a:solidFill>
                  <a:srgbClr val="B21F24"/>
                </a:solidFill>
                <a:effectLst/>
                <a:uLnTx/>
                <a:uFillTx/>
                <a:latin typeface="Arial" panose="020B0604020202020204" pitchFamily="34" charset="0"/>
                <a:ea typeface="+mn-ea"/>
                <a:cs typeface="Arial" panose="020B0604020202020204" pitchFamily="34" charset="0"/>
              </a:rPr>
              <a:t>use</a:t>
            </a:r>
          </a:p>
        </p:txBody>
      </p:sp>
      <p:pic>
        <p:nvPicPr>
          <p:cNvPr id="24" name="Graphic 23" descr="Document">
            <a:extLst>
              <a:ext uri="{FF2B5EF4-FFF2-40B4-BE49-F238E27FC236}">
                <a16:creationId xmlns:a16="http://schemas.microsoft.com/office/drawing/2014/main" id="{82721120-55C0-E81E-0EAE-C0824D32F676}"/>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990275" y="1587442"/>
            <a:ext cx="914400" cy="914400"/>
          </a:xfrm>
          <a:prstGeom prst="rect">
            <a:avLst/>
          </a:prstGeom>
        </p:spPr>
      </p:pic>
      <p:sp>
        <p:nvSpPr>
          <p:cNvPr id="25" name="TextBox 24">
            <a:extLst>
              <a:ext uri="{FF2B5EF4-FFF2-40B4-BE49-F238E27FC236}">
                <a16:creationId xmlns:a16="http://schemas.microsoft.com/office/drawing/2014/main" id="{285C574D-42B5-22AD-FF6B-BCEB232C2ABE}"/>
              </a:ext>
            </a:extLst>
          </p:cNvPr>
          <p:cNvSpPr txBox="1"/>
          <p:nvPr/>
        </p:nvSpPr>
        <p:spPr>
          <a:xfrm>
            <a:off x="309833" y="145625"/>
            <a:ext cx="7955869" cy="58477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effectLst/>
                <a:uLnTx/>
                <a:uFillTx/>
                <a:latin typeface="Garamond" panose="02020404030301010803" pitchFamily="18" charset="0"/>
                <a:cs typeface="Arial" panose="020B0604020202020204" pitchFamily="34" charset="0"/>
              </a:rPr>
              <a:t>Human rights risks along the value chain</a:t>
            </a:r>
          </a:p>
        </p:txBody>
      </p:sp>
      <p:pic>
        <p:nvPicPr>
          <p:cNvPr id="9" name="Graphic 8" descr="Cruise ship">
            <a:extLst>
              <a:ext uri="{FF2B5EF4-FFF2-40B4-BE49-F238E27FC236}">
                <a16:creationId xmlns:a16="http://schemas.microsoft.com/office/drawing/2014/main" id="{E4BF44D1-629F-A54B-9711-F6AF3A450F70}"/>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501836" y="5307389"/>
            <a:ext cx="914400" cy="914400"/>
          </a:xfrm>
          <a:prstGeom prst="rect">
            <a:avLst/>
          </a:prstGeom>
        </p:spPr>
      </p:pic>
      <p:cxnSp>
        <p:nvCxnSpPr>
          <p:cNvPr id="14" name="Straight Connector 13">
            <a:extLst>
              <a:ext uri="{FF2B5EF4-FFF2-40B4-BE49-F238E27FC236}">
                <a16:creationId xmlns:a16="http://schemas.microsoft.com/office/drawing/2014/main" id="{4BD3AFF2-4443-7E87-424C-F13A095B77F4}"/>
              </a:ext>
            </a:extLst>
          </p:cNvPr>
          <p:cNvCxnSpPr>
            <a:cxnSpLocks/>
          </p:cNvCxnSpPr>
          <p:nvPr/>
        </p:nvCxnSpPr>
        <p:spPr>
          <a:xfrm>
            <a:off x="11177044" y="2670185"/>
            <a:ext cx="0" cy="205262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8649FE33-4C50-ECEE-7D8A-60D55D9CD1A7}"/>
              </a:ext>
            </a:extLst>
          </p:cNvPr>
          <p:cNvCxnSpPr>
            <a:cxnSpLocks/>
          </p:cNvCxnSpPr>
          <p:nvPr/>
        </p:nvCxnSpPr>
        <p:spPr>
          <a:xfrm flipH="1" flipV="1">
            <a:off x="4361269" y="3472823"/>
            <a:ext cx="7408" cy="1241706"/>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9620EA81-F286-157B-148E-D96A1B93AB0C}"/>
              </a:ext>
            </a:extLst>
          </p:cNvPr>
          <p:cNvSpPr txBox="1"/>
          <p:nvPr/>
        </p:nvSpPr>
        <p:spPr>
          <a:xfrm>
            <a:off x="5632700" y="4090296"/>
            <a:ext cx="1963763"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B21F24"/>
                </a:solidFill>
                <a:effectLst/>
                <a:uLnTx/>
                <a:uFillTx/>
                <a:latin typeface="Arial" panose="020B0604020202020204" pitchFamily="34" charset="0"/>
                <a:ea typeface="+mn-ea"/>
                <a:cs typeface="Arial" panose="020B0604020202020204" pitchFamily="34" charset="0"/>
              </a:rPr>
              <a:t>Recycling?</a:t>
            </a:r>
          </a:p>
        </p:txBody>
      </p:sp>
      <p:pic>
        <p:nvPicPr>
          <p:cNvPr id="29" name="Graphic 28" descr="Recycle sign">
            <a:extLst>
              <a:ext uri="{FF2B5EF4-FFF2-40B4-BE49-F238E27FC236}">
                <a16:creationId xmlns:a16="http://schemas.microsoft.com/office/drawing/2014/main" id="{95B06BF8-8894-62F9-FF91-908E6D4E5F79}"/>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5044125" y="3856299"/>
            <a:ext cx="797559" cy="797559"/>
          </a:xfrm>
          <a:prstGeom prst="rect">
            <a:avLst/>
          </a:prstGeom>
        </p:spPr>
      </p:pic>
      <p:sp>
        <p:nvSpPr>
          <p:cNvPr id="32" name="Chevron 31">
            <a:extLst>
              <a:ext uri="{FF2B5EF4-FFF2-40B4-BE49-F238E27FC236}">
                <a16:creationId xmlns:a16="http://schemas.microsoft.com/office/drawing/2014/main" id="{BC9A0AEF-DD2E-BB07-3D65-0B64D46A4050}"/>
              </a:ext>
            </a:extLst>
          </p:cNvPr>
          <p:cNvSpPr/>
          <p:nvPr/>
        </p:nvSpPr>
        <p:spPr>
          <a:xfrm>
            <a:off x="2035949" y="2539438"/>
            <a:ext cx="341358" cy="261493"/>
          </a:xfrm>
          <a:prstGeom prst="chevron">
            <a:avLst/>
          </a:prstGeom>
          <a:solidFill>
            <a:schemeClr val="accent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solidFill>
            </a:endParaRPr>
          </a:p>
        </p:txBody>
      </p:sp>
      <p:sp>
        <p:nvSpPr>
          <p:cNvPr id="34" name="Chevron 33">
            <a:extLst>
              <a:ext uri="{FF2B5EF4-FFF2-40B4-BE49-F238E27FC236}">
                <a16:creationId xmlns:a16="http://schemas.microsoft.com/office/drawing/2014/main" id="{A5B692B6-8397-8294-5684-4A2C95A8320C}"/>
              </a:ext>
            </a:extLst>
          </p:cNvPr>
          <p:cNvSpPr/>
          <p:nvPr/>
        </p:nvSpPr>
        <p:spPr>
          <a:xfrm>
            <a:off x="4249082" y="2570391"/>
            <a:ext cx="341358" cy="261493"/>
          </a:xfrm>
          <a:prstGeom prst="chevron">
            <a:avLst/>
          </a:prstGeom>
          <a:solidFill>
            <a:schemeClr val="accent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5" name="Chevron 34">
            <a:extLst>
              <a:ext uri="{FF2B5EF4-FFF2-40B4-BE49-F238E27FC236}">
                <a16:creationId xmlns:a16="http://schemas.microsoft.com/office/drawing/2014/main" id="{C2B8DBCB-B106-C4E3-93B2-BE3C2286A51D}"/>
              </a:ext>
            </a:extLst>
          </p:cNvPr>
          <p:cNvSpPr/>
          <p:nvPr/>
        </p:nvSpPr>
        <p:spPr>
          <a:xfrm>
            <a:off x="6295575" y="2579920"/>
            <a:ext cx="341358" cy="261493"/>
          </a:xfrm>
          <a:prstGeom prst="chevron">
            <a:avLst/>
          </a:prstGeom>
          <a:solidFill>
            <a:schemeClr val="accent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6" name="Chevron 35">
            <a:extLst>
              <a:ext uri="{FF2B5EF4-FFF2-40B4-BE49-F238E27FC236}">
                <a16:creationId xmlns:a16="http://schemas.microsoft.com/office/drawing/2014/main" id="{DB01106D-A87F-639D-A653-E81E59DDDA45}"/>
              </a:ext>
            </a:extLst>
          </p:cNvPr>
          <p:cNvSpPr/>
          <p:nvPr/>
        </p:nvSpPr>
        <p:spPr>
          <a:xfrm>
            <a:off x="9953645" y="2557855"/>
            <a:ext cx="341358" cy="261493"/>
          </a:xfrm>
          <a:prstGeom prst="chevron">
            <a:avLst/>
          </a:prstGeom>
          <a:solidFill>
            <a:schemeClr val="accent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38" name="Graphic 37" descr="Rubbish">
            <a:extLst>
              <a:ext uri="{FF2B5EF4-FFF2-40B4-BE49-F238E27FC236}">
                <a16:creationId xmlns:a16="http://schemas.microsoft.com/office/drawing/2014/main" id="{510645B4-39D7-D730-CFEF-AB8B1D464C6B}"/>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7777145" y="3888248"/>
            <a:ext cx="664939" cy="664939"/>
          </a:xfrm>
          <a:prstGeom prst="rect">
            <a:avLst/>
          </a:prstGeom>
        </p:spPr>
      </p:pic>
      <p:sp>
        <p:nvSpPr>
          <p:cNvPr id="39" name="TextBox 38">
            <a:extLst>
              <a:ext uri="{FF2B5EF4-FFF2-40B4-BE49-F238E27FC236}">
                <a16:creationId xmlns:a16="http://schemas.microsoft.com/office/drawing/2014/main" id="{8EC6790F-EB69-184D-EEDA-AFC347825C0D}"/>
              </a:ext>
            </a:extLst>
          </p:cNvPr>
          <p:cNvSpPr txBox="1"/>
          <p:nvPr/>
        </p:nvSpPr>
        <p:spPr>
          <a:xfrm>
            <a:off x="8180096" y="4064448"/>
            <a:ext cx="1963763"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B21F24"/>
                </a:solidFill>
                <a:effectLst/>
                <a:uLnTx/>
                <a:uFillTx/>
                <a:latin typeface="Arial" panose="020B0604020202020204" pitchFamily="34" charset="0"/>
                <a:ea typeface="+mn-ea"/>
                <a:cs typeface="Arial" panose="020B0604020202020204" pitchFamily="34" charset="0"/>
              </a:rPr>
              <a:t>End of life</a:t>
            </a:r>
          </a:p>
        </p:txBody>
      </p:sp>
      <p:sp>
        <p:nvSpPr>
          <p:cNvPr id="41" name="Chevron 40">
            <a:extLst>
              <a:ext uri="{FF2B5EF4-FFF2-40B4-BE49-F238E27FC236}">
                <a16:creationId xmlns:a16="http://schemas.microsoft.com/office/drawing/2014/main" id="{A44BA7C2-757F-0C52-84D0-AAF8ED795279}"/>
              </a:ext>
            </a:extLst>
          </p:cNvPr>
          <p:cNvSpPr/>
          <p:nvPr/>
        </p:nvSpPr>
        <p:spPr>
          <a:xfrm rot="10800000">
            <a:off x="8977460" y="4602242"/>
            <a:ext cx="341358" cy="261493"/>
          </a:xfrm>
          <a:prstGeom prst="chevron">
            <a:avLst/>
          </a:prstGeom>
          <a:solidFill>
            <a:schemeClr val="accent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2" name="Chevron 41">
            <a:extLst>
              <a:ext uri="{FF2B5EF4-FFF2-40B4-BE49-F238E27FC236}">
                <a16:creationId xmlns:a16="http://schemas.microsoft.com/office/drawing/2014/main" id="{B040C33E-2D05-E6A7-FBFA-0AB5695A7514}"/>
              </a:ext>
            </a:extLst>
          </p:cNvPr>
          <p:cNvSpPr/>
          <p:nvPr/>
        </p:nvSpPr>
        <p:spPr>
          <a:xfrm rot="10800000">
            <a:off x="6309882" y="4578763"/>
            <a:ext cx="341358" cy="261493"/>
          </a:xfrm>
          <a:prstGeom prst="chevron">
            <a:avLst/>
          </a:prstGeom>
          <a:solidFill>
            <a:schemeClr val="accent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6" name="TextBox 45">
            <a:extLst>
              <a:ext uri="{FF2B5EF4-FFF2-40B4-BE49-F238E27FC236}">
                <a16:creationId xmlns:a16="http://schemas.microsoft.com/office/drawing/2014/main" id="{C57790E0-18CF-654C-A162-5C9A4D0C6122}"/>
              </a:ext>
            </a:extLst>
          </p:cNvPr>
          <p:cNvSpPr txBox="1"/>
          <p:nvPr/>
        </p:nvSpPr>
        <p:spPr>
          <a:xfrm>
            <a:off x="7339436" y="2834037"/>
            <a:ext cx="1963763"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b="1">
                <a:solidFill>
                  <a:srgbClr val="009578"/>
                </a:solidFill>
                <a:latin typeface="Arial" panose="020B0604020202020204" pitchFamily="34" charset="0"/>
                <a:cs typeface="Arial" panose="020B0604020202020204" pitchFamily="34" charset="0"/>
              </a:rPr>
              <a:t>HQ</a:t>
            </a:r>
            <a:endParaRPr kumimoji="0" lang="en-US" sz="2000" b="1" i="0" u="none" strike="noStrike" kern="1200" cap="none" spc="0" normalizeH="0" baseline="0" noProof="0">
              <a:ln>
                <a:noFill/>
              </a:ln>
              <a:solidFill>
                <a:srgbClr val="009578"/>
              </a:solidFill>
              <a:effectLst/>
              <a:uLnTx/>
              <a:uFillTx/>
              <a:latin typeface="Arial" panose="020B0604020202020204" pitchFamily="34" charset="0"/>
              <a:ea typeface="+mn-ea"/>
              <a:cs typeface="Arial" panose="020B0604020202020204" pitchFamily="34" charset="0"/>
            </a:endParaRPr>
          </a:p>
        </p:txBody>
      </p:sp>
      <p:cxnSp>
        <p:nvCxnSpPr>
          <p:cNvPr id="48" name="Straight Connector 47">
            <a:extLst>
              <a:ext uri="{FF2B5EF4-FFF2-40B4-BE49-F238E27FC236}">
                <a16:creationId xmlns:a16="http://schemas.microsoft.com/office/drawing/2014/main" id="{143370F3-3B6A-3CF5-6DFF-5CD00EFFB11C}"/>
              </a:ext>
            </a:extLst>
          </p:cNvPr>
          <p:cNvCxnSpPr>
            <a:cxnSpLocks/>
          </p:cNvCxnSpPr>
          <p:nvPr/>
        </p:nvCxnSpPr>
        <p:spPr>
          <a:xfrm flipV="1">
            <a:off x="2377307" y="1247870"/>
            <a:ext cx="9199927" cy="40168"/>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E9C36882-7AF3-7FDC-FBB5-925B321B0361}"/>
              </a:ext>
            </a:extLst>
          </p:cNvPr>
          <p:cNvCxnSpPr>
            <a:cxnSpLocks/>
          </p:cNvCxnSpPr>
          <p:nvPr/>
        </p:nvCxnSpPr>
        <p:spPr>
          <a:xfrm flipV="1">
            <a:off x="11577234" y="1242971"/>
            <a:ext cx="0" cy="400235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654453FA-A800-8F28-9841-E6390AC032FE}"/>
              </a:ext>
            </a:extLst>
          </p:cNvPr>
          <p:cNvCxnSpPr>
            <a:cxnSpLocks/>
          </p:cNvCxnSpPr>
          <p:nvPr/>
        </p:nvCxnSpPr>
        <p:spPr>
          <a:xfrm flipH="1" flipV="1">
            <a:off x="4237930" y="5245320"/>
            <a:ext cx="7339303" cy="1"/>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1" name="Chevron 60">
            <a:extLst>
              <a:ext uri="{FF2B5EF4-FFF2-40B4-BE49-F238E27FC236}">
                <a16:creationId xmlns:a16="http://schemas.microsoft.com/office/drawing/2014/main" id="{0EAE9229-58B1-994D-E18B-8E9C33C4C8EB}"/>
              </a:ext>
            </a:extLst>
          </p:cNvPr>
          <p:cNvSpPr/>
          <p:nvPr/>
        </p:nvSpPr>
        <p:spPr>
          <a:xfrm>
            <a:off x="8201156" y="2561000"/>
            <a:ext cx="341358" cy="261493"/>
          </a:xfrm>
          <a:prstGeom prst="chevron">
            <a:avLst/>
          </a:prstGeom>
          <a:solidFill>
            <a:srgbClr val="009578"/>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63" name="Graphic 62" descr="Building">
            <a:extLst>
              <a:ext uri="{FF2B5EF4-FFF2-40B4-BE49-F238E27FC236}">
                <a16:creationId xmlns:a16="http://schemas.microsoft.com/office/drawing/2014/main" id="{140B6BFF-26EC-02C5-AECE-A1366E77B3FE}"/>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7889644" y="1545442"/>
            <a:ext cx="930811" cy="930811"/>
          </a:xfrm>
          <a:prstGeom prst="rect">
            <a:avLst/>
          </a:prstGeom>
        </p:spPr>
      </p:pic>
      <p:sp>
        <p:nvSpPr>
          <p:cNvPr id="69" name="Chevron 68">
            <a:extLst>
              <a:ext uri="{FF2B5EF4-FFF2-40B4-BE49-F238E27FC236}">
                <a16:creationId xmlns:a16="http://schemas.microsoft.com/office/drawing/2014/main" id="{AF43475B-F7AF-6F03-0610-383A3607501D}"/>
              </a:ext>
            </a:extLst>
          </p:cNvPr>
          <p:cNvSpPr/>
          <p:nvPr/>
        </p:nvSpPr>
        <p:spPr>
          <a:xfrm rot="10800000">
            <a:off x="8095023" y="5114574"/>
            <a:ext cx="341358" cy="261493"/>
          </a:xfrm>
          <a:prstGeom prst="chevron">
            <a:avLst/>
          </a:prstGeom>
          <a:solidFill>
            <a:schemeClr val="accent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0" name="Chevron 69">
            <a:extLst>
              <a:ext uri="{FF2B5EF4-FFF2-40B4-BE49-F238E27FC236}">
                <a16:creationId xmlns:a16="http://schemas.microsoft.com/office/drawing/2014/main" id="{7154C68D-F0DD-8338-062B-3763DEAF7240}"/>
              </a:ext>
            </a:extLst>
          </p:cNvPr>
          <p:cNvSpPr/>
          <p:nvPr/>
        </p:nvSpPr>
        <p:spPr>
          <a:xfrm rot="10800000">
            <a:off x="4203604" y="5109556"/>
            <a:ext cx="341358" cy="261493"/>
          </a:xfrm>
          <a:prstGeom prst="chevron">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1" name="Chevron 70">
            <a:extLst>
              <a:ext uri="{FF2B5EF4-FFF2-40B4-BE49-F238E27FC236}">
                <a16:creationId xmlns:a16="http://schemas.microsoft.com/office/drawing/2014/main" id="{B47EF20E-8F8E-CA87-8395-998A11029C27}"/>
              </a:ext>
            </a:extLst>
          </p:cNvPr>
          <p:cNvSpPr/>
          <p:nvPr/>
        </p:nvSpPr>
        <p:spPr>
          <a:xfrm rot="16200000">
            <a:off x="4197998" y="3511529"/>
            <a:ext cx="341358" cy="261493"/>
          </a:xfrm>
          <a:prstGeom prst="chevron">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73" name="Straight Connector 72">
            <a:extLst>
              <a:ext uri="{FF2B5EF4-FFF2-40B4-BE49-F238E27FC236}">
                <a16:creationId xmlns:a16="http://schemas.microsoft.com/office/drawing/2014/main" id="{DC8A7BB5-0B44-2AD6-F0A0-D9AE1A1BF265}"/>
              </a:ext>
            </a:extLst>
          </p:cNvPr>
          <p:cNvCxnSpPr>
            <a:cxnSpLocks/>
          </p:cNvCxnSpPr>
          <p:nvPr/>
        </p:nvCxnSpPr>
        <p:spPr>
          <a:xfrm flipH="1">
            <a:off x="7253729" y="3951880"/>
            <a:ext cx="455697" cy="60639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5" name="Chevron 74">
            <a:extLst>
              <a:ext uri="{FF2B5EF4-FFF2-40B4-BE49-F238E27FC236}">
                <a16:creationId xmlns:a16="http://schemas.microsoft.com/office/drawing/2014/main" id="{BBD5E542-7F12-919A-99FB-0A501A7569DE}"/>
              </a:ext>
            </a:extLst>
          </p:cNvPr>
          <p:cNvSpPr/>
          <p:nvPr/>
        </p:nvSpPr>
        <p:spPr>
          <a:xfrm>
            <a:off x="5272226" y="1137207"/>
            <a:ext cx="341358" cy="261493"/>
          </a:xfrm>
          <a:prstGeom prst="chevron">
            <a:avLst/>
          </a:prstGeom>
          <a:solidFill>
            <a:schemeClr val="accent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6" name="Chevron 75">
            <a:extLst>
              <a:ext uri="{FF2B5EF4-FFF2-40B4-BE49-F238E27FC236}">
                <a16:creationId xmlns:a16="http://schemas.microsoft.com/office/drawing/2014/main" id="{6DD808AC-1852-39A4-0F7D-E3BD137C79B5}"/>
              </a:ext>
            </a:extLst>
          </p:cNvPr>
          <p:cNvSpPr/>
          <p:nvPr/>
        </p:nvSpPr>
        <p:spPr>
          <a:xfrm>
            <a:off x="9070275" y="1137207"/>
            <a:ext cx="341358" cy="261493"/>
          </a:xfrm>
          <a:prstGeom prst="chevron">
            <a:avLst/>
          </a:prstGeom>
          <a:solidFill>
            <a:schemeClr val="accent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extBox 1">
            <a:extLst>
              <a:ext uri="{FF2B5EF4-FFF2-40B4-BE49-F238E27FC236}">
                <a16:creationId xmlns:a16="http://schemas.microsoft.com/office/drawing/2014/main" id="{08BFE7A1-87DF-1E08-DDC3-DE97789B993B}"/>
              </a:ext>
            </a:extLst>
          </p:cNvPr>
          <p:cNvSpPr txBox="1"/>
          <p:nvPr/>
        </p:nvSpPr>
        <p:spPr>
          <a:xfrm>
            <a:off x="10046134" y="6072613"/>
            <a:ext cx="2046266" cy="246221"/>
          </a:xfrm>
          <a:prstGeom prst="rect">
            <a:avLst/>
          </a:prstGeom>
          <a:solidFill>
            <a:schemeClr val="bg1">
              <a:lumMod val="95000"/>
            </a:schemeClr>
          </a:solidFill>
        </p:spPr>
        <p:txBody>
          <a:bodyPr wrap="square" rtlCol="0">
            <a:spAutoFit/>
          </a:bodyPr>
          <a:lstStyle/>
          <a:p>
            <a:endParaRPr lang="en-US" sz="1000"/>
          </a:p>
        </p:txBody>
      </p:sp>
    </p:spTree>
    <p:extLst>
      <p:ext uri="{BB962C8B-B14F-4D97-AF65-F5344CB8AC3E}">
        <p14:creationId xmlns:p14="http://schemas.microsoft.com/office/powerpoint/2010/main" val="3715404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5"/>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63"/>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61"/>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20"/>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36"/>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14"/>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41"/>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42"/>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39"/>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38"/>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73"/>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27"/>
                                        </p:tgtEl>
                                        <p:attrNameLst>
                                          <p:attrName>style.visibility</p:attrName>
                                        </p:attrNameLst>
                                      </p:cBhvr>
                                      <p:to>
                                        <p:strVal val="visible"/>
                                      </p:to>
                                    </p:set>
                                  </p:childTnLst>
                                </p:cTn>
                              </p:par>
                              <p:par>
                                <p:cTn id="63" presetID="1" presetClass="entr" presetSubtype="0" fill="hold" nodeType="withEffect">
                                  <p:stCondLst>
                                    <p:cond delay="0"/>
                                  </p:stCondLst>
                                  <p:childTnLst>
                                    <p:set>
                                      <p:cBhvr>
                                        <p:cTn id="64" dur="1" fill="hold">
                                          <p:stCondLst>
                                            <p:cond delay="0"/>
                                          </p:stCondLst>
                                        </p:cTn>
                                        <p:tgtEl>
                                          <p:spTgt spid="29"/>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26"/>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71"/>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nodeType="clickEffect">
                                  <p:stCondLst>
                                    <p:cond delay="0"/>
                                  </p:stCondLst>
                                  <p:childTnLst>
                                    <p:set>
                                      <p:cBhvr>
                                        <p:cTn id="72" dur="1" fill="hold">
                                          <p:stCondLst>
                                            <p:cond delay="0"/>
                                          </p:stCondLst>
                                        </p:cTn>
                                        <p:tgtEl>
                                          <p:spTgt spid="48"/>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75"/>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76"/>
                                        </p:tgtEl>
                                        <p:attrNameLst>
                                          <p:attrName>style.visibility</p:attrName>
                                        </p:attrNameLst>
                                      </p:cBhvr>
                                      <p:to>
                                        <p:strVal val="visible"/>
                                      </p:to>
                                    </p:set>
                                  </p:childTnLst>
                                </p:cTn>
                              </p:par>
                              <p:par>
                                <p:cTn id="77" presetID="1" presetClass="entr" presetSubtype="0" fill="hold" nodeType="withEffect">
                                  <p:stCondLst>
                                    <p:cond delay="0"/>
                                  </p:stCondLst>
                                  <p:childTnLst>
                                    <p:set>
                                      <p:cBhvr>
                                        <p:cTn id="78" dur="1" fill="hold">
                                          <p:stCondLst>
                                            <p:cond delay="0"/>
                                          </p:stCondLst>
                                        </p:cTn>
                                        <p:tgtEl>
                                          <p:spTgt spid="49"/>
                                        </p:tgtEl>
                                        <p:attrNameLst>
                                          <p:attrName>style.visibility</p:attrName>
                                        </p:attrNameLst>
                                      </p:cBhvr>
                                      <p:to>
                                        <p:strVal val="visible"/>
                                      </p:to>
                                    </p:set>
                                  </p:childTnLst>
                                </p:cTn>
                              </p:par>
                              <p:par>
                                <p:cTn id="79" presetID="1" presetClass="entr" presetSubtype="0" fill="hold" nodeType="withEffect">
                                  <p:stCondLst>
                                    <p:cond delay="0"/>
                                  </p:stCondLst>
                                  <p:childTnLst>
                                    <p:set>
                                      <p:cBhvr>
                                        <p:cTn id="80" dur="1" fill="hold">
                                          <p:stCondLst>
                                            <p:cond delay="0"/>
                                          </p:stCondLst>
                                        </p:cTn>
                                        <p:tgtEl>
                                          <p:spTgt spid="52"/>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69"/>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70"/>
                                        </p:tgtEl>
                                        <p:attrNameLst>
                                          <p:attrName>style.visibility</p:attrName>
                                        </p:attrNameLst>
                                      </p:cBhvr>
                                      <p:to>
                                        <p:strVal val="visible"/>
                                      </p:to>
                                    </p:set>
                                  </p:childTnLst>
                                </p:cTn>
                              </p:par>
                              <p:par>
                                <p:cTn id="85" presetID="1" presetClass="entr" presetSubtype="0" fill="hold" grpId="0" nodeType="withEffect">
                                  <p:stCondLst>
                                    <p:cond delay="0"/>
                                  </p:stCondLst>
                                  <p:childTnLst>
                                    <p:set>
                                      <p:cBhvr>
                                        <p:cTn id="86" dur="1" fill="hold">
                                          <p:stCondLst>
                                            <p:cond delay="0"/>
                                          </p:stCondLst>
                                        </p:cTn>
                                        <p:tgtEl>
                                          <p:spTgt spid="8"/>
                                        </p:tgtEl>
                                        <p:attrNameLst>
                                          <p:attrName>style.visibility</p:attrName>
                                        </p:attrNameLst>
                                      </p:cBhvr>
                                      <p:to>
                                        <p:strVal val="visible"/>
                                      </p:to>
                                    </p:set>
                                  </p:childTnLst>
                                </p:cTn>
                              </p:par>
                              <p:par>
                                <p:cTn id="87" presetID="1" presetClass="entr" presetSubtype="0" fill="hold" nodeType="withEffect">
                                  <p:stCondLst>
                                    <p:cond delay="0"/>
                                  </p:stCondLst>
                                  <p:childTnLst>
                                    <p:set>
                                      <p:cBhvr>
                                        <p:cTn id="88" dur="1" fill="hold">
                                          <p:stCondLst>
                                            <p:cond delay="0"/>
                                          </p:stCondLst>
                                        </p:cTn>
                                        <p:tgtEl>
                                          <p:spTgt spid="13"/>
                                        </p:tgtEl>
                                        <p:attrNameLst>
                                          <p:attrName>style.visibility</p:attrName>
                                        </p:attrNameLst>
                                      </p:cBhvr>
                                      <p:to>
                                        <p:strVal val="visible"/>
                                      </p:to>
                                    </p:set>
                                  </p:childTnLst>
                                </p:cTn>
                              </p:par>
                              <p:par>
                                <p:cTn id="89" presetID="1" presetClass="entr" presetSubtype="0" fill="hold" nodeType="withEffect">
                                  <p:stCondLst>
                                    <p:cond delay="0"/>
                                  </p:stCondLst>
                                  <p:childTnLst>
                                    <p:set>
                                      <p:cBhvr>
                                        <p:cTn id="9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11" grpId="0"/>
      <p:bldP spid="18" grpId="0"/>
      <p:bldP spid="21" grpId="0"/>
      <p:bldP spid="27" grpId="0"/>
      <p:bldP spid="32" grpId="0" animBg="1"/>
      <p:bldP spid="34" grpId="0" animBg="1"/>
      <p:bldP spid="35" grpId="0" animBg="1"/>
      <p:bldP spid="36" grpId="0" animBg="1"/>
      <p:bldP spid="39" grpId="0"/>
      <p:bldP spid="41" grpId="0" animBg="1"/>
      <p:bldP spid="42" grpId="0" animBg="1"/>
      <p:bldP spid="46" grpId="0"/>
      <p:bldP spid="61" grpId="0" animBg="1"/>
      <p:bldP spid="69" grpId="0" animBg="1"/>
      <p:bldP spid="70" grpId="0" animBg="1"/>
      <p:bldP spid="71" grpId="0" animBg="1"/>
      <p:bldP spid="75" grpId="0" animBg="1"/>
      <p:bldP spid="7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CE5DAF9-EA75-F87D-9275-222CA066D519}"/>
              </a:ext>
            </a:extLst>
          </p:cNvPr>
          <p:cNvSpPr>
            <a:spLocks noGrp="1"/>
          </p:cNvSpPr>
          <p:nvPr>
            <p:ph type="body" sz="quarter" idx="10"/>
          </p:nvPr>
        </p:nvSpPr>
        <p:spPr/>
        <p:txBody>
          <a:bodyPr/>
          <a:lstStyle/>
          <a:p>
            <a:r>
              <a:rPr lang="en-US"/>
              <a:t>How do we make this manageable? </a:t>
            </a:r>
          </a:p>
        </p:txBody>
      </p:sp>
    </p:spTree>
    <p:extLst>
      <p:ext uri="{BB962C8B-B14F-4D97-AF65-F5344CB8AC3E}">
        <p14:creationId xmlns:p14="http://schemas.microsoft.com/office/powerpoint/2010/main" val="35493025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C5D89BF-77C2-C94F-9025-8174D082B77F}"/>
              </a:ext>
            </a:extLst>
          </p:cNvPr>
          <p:cNvSpPr txBox="1">
            <a:spLocks/>
          </p:cNvSpPr>
          <p:nvPr/>
        </p:nvSpPr>
        <p:spPr>
          <a:xfrm>
            <a:off x="284422" y="201435"/>
            <a:ext cx="9595934" cy="4049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4000" b="1">
                <a:solidFill>
                  <a:schemeClr val="tx2"/>
                </a:solidFill>
                <a:latin typeface="Garamond" panose="02020404030301010803" pitchFamily="18" charset="0"/>
                <a:ea typeface="Helvetica Neue Light" panose="02000403000000020004" pitchFamily="2" charset="0"/>
              </a:rPr>
              <a:t>Understanding </a:t>
            </a:r>
            <a:r>
              <a:rPr lang="en-US" sz="4000" b="1">
                <a:solidFill>
                  <a:schemeClr val="accent3"/>
                </a:solidFill>
                <a:latin typeface="Garamond" panose="02020404030301010803" pitchFamily="18" charset="0"/>
                <a:ea typeface="Helvetica Neue Light" panose="02000403000000020004" pitchFamily="2" charset="0"/>
              </a:rPr>
              <a:t>salient</a:t>
            </a:r>
            <a:r>
              <a:rPr lang="en-US" sz="4000" b="1">
                <a:solidFill>
                  <a:schemeClr val="tx2"/>
                </a:solidFill>
                <a:latin typeface="Garamond" panose="02020404030301010803" pitchFamily="18" charset="0"/>
                <a:ea typeface="Helvetica Neue Light" panose="02000403000000020004" pitchFamily="2" charset="0"/>
              </a:rPr>
              <a:t> human rights issues</a:t>
            </a:r>
          </a:p>
          <a:p>
            <a:endParaRPr lang="en-US" sz="3600">
              <a:latin typeface="+mj-lt"/>
            </a:endParaRPr>
          </a:p>
        </p:txBody>
      </p:sp>
      <p:pic>
        <p:nvPicPr>
          <p:cNvPr id="3" name="Picture 2">
            <a:extLst>
              <a:ext uri="{FF2B5EF4-FFF2-40B4-BE49-F238E27FC236}">
                <a16:creationId xmlns:a16="http://schemas.microsoft.com/office/drawing/2014/main" id="{1A8BE6E5-BE45-E842-9BB1-DDC60B4A612E}"/>
              </a:ext>
            </a:extLst>
          </p:cNvPr>
          <p:cNvPicPr>
            <a:picLocks noChangeAspect="1"/>
          </p:cNvPicPr>
          <p:nvPr/>
        </p:nvPicPr>
        <p:blipFill rotWithShape="1">
          <a:blip r:embed="rId3">
            <a:extLst>
              <a:ext uri="{28A0092B-C50C-407E-A947-70E740481C1C}">
                <a14:useLocalDpi xmlns:a14="http://schemas.microsoft.com/office/drawing/2010/main" val="0"/>
              </a:ext>
            </a:extLst>
          </a:blip>
          <a:srcRect r="26513"/>
          <a:stretch/>
        </p:blipFill>
        <p:spPr>
          <a:xfrm>
            <a:off x="2585494" y="1077035"/>
            <a:ext cx="6719637" cy="5143500"/>
          </a:xfrm>
          <a:prstGeom prst="rect">
            <a:avLst/>
          </a:prstGeom>
        </p:spPr>
      </p:pic>
      <p:pic>
        <p:nvPicPr>
          <p:cNvPr id="4" name="Picture 3">
            <a:extLst>
              <a:ext uri="{FF2B5EF4-FFF2-40B4-BE49-F238E27FC236}">
                <a16:creationId xmlns:a16="http://schemas.microsoft.com/office/drawing/2014/main" id="{30C691C0-6C7F-3541-AD95-9714DAA1FAB8}"/>
              </a:ext>
            </a:extLst>
          </p:cNvPr>
          <p:cNvPicPr>
            <a:picLocks noChangeAspect="1"/>
          </p:cNvPicPr>
          <p:nvPr/>
        </p:nvPicPr>
        <p:blipFill rotWithShape="1">
          <a:blip r:embed="rId4">
            <a:extLst>
              <a:ext uri="{28A0092B-C50C-407E-A947-70E740481C1C}">
                <a14:useLocalDpi xmlns:a14="http://schemas.microsoft.com/office/drawing/2010/main" val="0"/>
              </a:ext>
            </a:extLst>
          </a:blip>
          <a:srcRect r="26513"/>
          <a:stretch/>
        </p:blipFill>
        <p:spPr>
          <a:xfrm>
            <a:off x="2585494" y="1080042"/>
            <a:ext cx="6719637" cy="5143500"/>
          </a:xfrm>
          <a:prstGeom prst="rect">
            <a:avLst/>
          </a:prstGeom>
        </p:spPr>
      </p:pic>
      <p:pic>
        <p:nvPicPr>
          <p:cNvPr id="5" name="Picture 4">
            <a:extLst>
              <a:ext uri="{FF2B5EF4-FFF2-40B4-BE49-F238E27FC236}">
                <a16:creationId xmlns:a16="http://schemas.microsoft.com/office/drawing/2014/main" id="{35294427-19E7-3E49-8505-CEC885800DB7}"/>
              </a:ext>
            </a:extLst>
          </p:cNvPr>
          <p:cNvPicPr>
            <a:picLocks noChangeAspect="1"/>
          </p:cNvPicPr>
          <p:nvPr/>
        </p:nvPicPr>
        <p:blipFill rotWithShape="1">
          <a:blip r:embed="rId5">
            <a:extLst>
              <a:ext uri="{28A0092B-C50C-407E-A947-70E740481C1C}">
                <a14:useLocalDpi xmlns:a14="http://schemas.microsoft.com/office/drawing/2010/main" val="0"/>
              </a:ext>
            </a:extLst>
          </a:blip>
          <a:srcRect r="26513"/>
          <a:stretch/>
        </p:blipFill>
        <p:spPr>
          <a:xfrm>
            <a:off x="2585494" y="1077035"/>
            <a:ext cx="6719637" cy="5143500"/>
          </a:xfrm>
          <a:prstGeom prst="rect">
            <a:avLst/>
          </a:prstGeom>
        </p:spPr>
      </p:pic>
      <p:sp>
        <p:nvSpPr>
          <p:cNvPr id="6" name="Right Brace 5">
            <a:extLst>
              <a:ext uri="{FF2B5EF4-FFF2-40B4-BE49-F238E27FC236}">
                <a16:creationId xmlns:a16="http://schemas.microsoft.com/office/drawing/2014/main" id="{59FCAEA6-2E5B-914A-8417-1160DAADFF9C}"/>
              </a:ext>
            </a:extLst>
          </p:cNvPr>
          <p:cNvSpPr/>
          <p:nvPr/>
        </p:nvSpPr>
        <p:spPr>
          <a:xfrm>
            <a:off x="8429833" y="1332706"/>
            <a:ext cx="264695" cy="4632158"/>
          </a:xfrm>
          <a:prstGeom prst="rightBrace">
            <a:avLst/>
          </a:prstGeom>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Title 3">
            <a:extLst>
              <a:ext uri="{FF2B5EF4-FFF2-40B4-BE49-F238E27FC236}">
                <a16:creationId xmlns:a16="http://schemas.microsoft.com/office/drawing/2014/main" id="{2F3E702E-D4D5-9544-91B3-48380D3551D0}"/>
              </a:ext>
            </a:extLst>
          </p:cNvPr>
          <p:cNvSpPr txBox="1">
            <a:spLocks/>
          </p:cNvSpPr>
          <p:nvPr/>
        </p:nvSpPr>
        <p:spPr>
          <a:xfrm>
            <a:off x="8859962" y="3763062"/>
            <a:ext cx="2192755" cy="529816"/>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2800" b="1" kern="1200">
                <a:solidFill>
                  <a:schemeClr val="tx1"/>
                </a:solidFill>
                <a:latin typeface="+mj-lt"/>
                <a:ea typeface="+mj-ea"/>
                <a:cs typeface="+mj-cs"/>
              </a:defRPr>
            </a:lvl1pPr>
          </a:lstStyle>
          <a:p>
            <a:pPr>
              <a:lnSpc>
                <a:spcPct val="110000"/>
              </a:lnSpc>
            </a:pPr>
            <a:r>
              <a:rPr lang="en-US" sz="1600" b="0">
                <a:ea typeface="Helvetica Neue Light" panose="02000403000000020004" pitchFamily="2" charset="0"/>
                <a:cs typeface="Helvetica Neue" panose="02000503000000020004" pitchFamily="2" charset="0"/>
              </a:rPr>
              <a:t>Social, environmental and economic impacts on people</a:t>
            </a:r>
          </a:p>
        </p:txBody>
      </p:sp>
      <p:sp>
        <p:nvSpPr>
          <p:cNvPr id="8" name="Right Brace 7">
            <a:extLst>
              <a:ext uri="{FF2B5EF4-FFF2-40B4-BE49-F238E27FC236}">
                <a16:creationId xmlns:a16="http://schemas.microsoft.com/office/drawing/2014/main" id="{3849805C-27E1-0940-93C8-D5157CAB17F3}"/>
              </a:ext>
            </a:extLst>
          </p:cNvPr>
          <p:cNvSpPr/>
          <p:nvPr/>
        </p:nvSpPr>
        <p:spPr>
          <a:xfrm flipH="1">
            <a:off x="4011237" y="1561111"/>
            <a:ext cx="216567" cy="2087674"/>
          </a:xfrm>
          <a:prstGeom prst="rightBrace">
            <a:avLst/>
          </a:prstGeom>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 name="Title 3">
            <a:extLst>
              <a:ext uri="{FF2B5EF4-FFF2-40B4-BE49-F238E27FC236}">
                <a16:creationId xmlns:a16="http://schemas.microsoft.com/office/drawing/2014/main" id="{146EF049-9517-F749-997C-AF5553BB1BBA}"/>
              </a:ext>
            </a:extLst>
          </p:cNvPr>
          <p:cNvSpPr txBox="1">
            <a:spLocks/>
          </p:cNvSpPr>
          <p:nvPr/>
        </p:nvSpPr>
        <p:spPr>
          <a:xfrm>
            <a:off x="2657684" y="1996705"/>
            <a:ext cx="1353553" cy="1138059"/>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2800" b="1" kern="1200">
                <a:solidFill>
                  <a:schemeClr val="tx1"/>
                </a:solidFill>
                <a:latin typeface="+mj-lt"/>
                <a:ea typeface="+mj-ea"/>
                <a:cs typeface="+mj-cs"/>
              </a:defRPr>
            </a:lvl1pPr>
          </a:lstStyle>
          <a:p>
            <a:pPr algn="r">
              <a:lnSpc>
                <a:spcPct val="110000"/>
              </a:lnSpc>
            </a:pPr>
            <a:r>
              <a:rPr lang="en-US" sz="1600" b="0">
                <a:ea typeface="Helvetica Neue Light" panose="02000403000000020004" pitchFamily="2" charset="0"/>
                <a:cs typeface="Helvetica Neue" panose="02000503000000020004" pitchFamily="2" charset="0"/>
              </a:rPr>
              <a:t>Potential Human Rights Impacts</a:t>
            </a:r>
          </a:p>
        </p:txBody>
      </p:sp>
      <p:sp>
        <p:nvSpPr>
          <p:cNvPr id="10" name="Right Brace 9">
            <a:extLst>
              <a:ext uri="{FF2B5EF4-FFF2-40B4-BE49-F238E27FC236}">
                <a16:creationId xmlns:a16="http://schemas.microsoft.com/office/drawing/2014/main" id="{60988B81-8F79-C341-8700-3A29917B6D92}"/>
              </a:ext>
            </a:extLst>
          </p:cNvPr>
          <p:cNvSpPr/>
          <p:nvPr/>
        </p:nvSpPr>
        <p:spPr>
          <a:xfrm>
            <a:off x="6401508" y="1472880"/>
            <a:ext cx="280739" cy="858253"/>
          </a:xfrm>
          <a:prstGeom prst="rightBrace">
            <a:avLst/>
          </a:prstGeom>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 name="Title 3">
            <a:extLst>
              <a:ext uri="{FF2B5EF4-FFF2-40B4-BE49-F238E27FC236}">
                <a16:creationId xmlns:a16="http://schemas.microsoft.com/office/drawing/2014/main" id="{F0B1DD84-A1E5-9946-A344-1B40C71F1225}"/>
              </a:ext>
            </a:extLst>
          </p:cNvPr>
          <p:cNvSpPr txBox="1">
            <a:spLocks/>
          </p:cNvSpPr>
          <p:nvPr/>
        </p:nvSpPr>
        <p:spPr>
          <a:xfrm>
            <a:off x="6439856" y="1166555"/>
            <a:ext cx="1667880" cy="948010"/>
          </a:xfrm>
          <a:prstGeom prst="rect">
            <a:avLst/>
          </a:prstGeom>
        </p:spPr>
        <p:txBody>
          <a:bodyPr vert="horz" lIns="0" tIns="45720" rIns="91440" bIns="45720" rtlCol="0" anchor="b">
            <a:noAutofit/>
          </a:bodyPr>
          <a:lstStyle>
            <a:lvl1pPr algn="l" defTabSz="914400" rtl="0" eaLnBrk="1" latinLnBrk="0" hangingPunct="1">
              <a:lnSpc>
                <a:spcPct val="90000"/>
              </a:lnSpc>
              <a:spcBef>
                <a:spcPct val="0"/>
              </a:spcBef>
              <a:buNone/>
              <a:defRPr sz="2800" b="1" kern="1200">
                <a:solidFill>
                  <a:schemeClr val="tx1"/>
                </a:solidFill>
                <a:latin typeface="+mj-lt"/>
                <a:ea typeface="+mj-ea"/>
                <a:cs typeface="+mj-cs"/>
              </a:defRPr>
            </a:lvl1pPr>
          </a:lstStyle>
          <a:p>
            <a:pPr algn="r">
              <a:lnSpc>
                <a:spcPct val="110000"/>
              </a:lnSpc>
            </a:pPr>
            <a:r>
              <a:rPr lang="en-US" sz="1600" b="0">
                <a:ea typeface="Helvetica Neue Light" panose="02000403000000020004" pitchFamily="2" charset="0"/>
                <a:cs typeface="Helvetica Neue" panose="02000503000000020004" pitchFamily="2" charset="0"/>
              </a:rPr>
              <a:t>Salient Human Rights Issues</a:t>
            </a:r>
          </a:p>
        </p:txBody>
      </p:sp>
      <p:pic>
        <p:nvPicPr>
          <p:cNvPr id="12" name="Picture 11">
            <a:extLst>
              <a:ext uri="{FF2B5EF4-FFF2-40B4-BE49-F238E27FC236}">
                <a16:creationId xmlns:a16="http://schemas.microsoft.com/office/drawing/2014/main" id="{1984AE42-67B0-C74A-B8BB-2EFCF342DD32}"/>
              </a:ext>
            </a:extLst>
          </p:cNvPr>
          <p:cNvPicPr>
            <a:picLocks noChangeAspect="1"/>
          </p:cNvPicPr>
          <p:nvPr/>
        </p:nvPicPr>
        <p:blipFill>
          <a:blip r:embed="rId6"/>
          <a:stretch>
            <a:fillRect/>
          </a:stretch>
        </p:blipFill>
        <p:spPr>
          <a:xfrm>
            <a:off x="10215665" y="667969"/>
            <a:ext cx="1698549" cy="1663164"/>
          </a:xfrm>
          <a:prstGeom prst="rect">
            <a:avLst/>
          </a:prstGeom>
        </p:spPr>
      </p:pic>
      <p:sp>
        <p:nvSpPr>
          <p:cNvPr id="13" name="Rectangle 12">
            <a:extLst>
              <a:ext uri="{FF2B5EF4-FFF2-40B4-BE49-F238E27FC236}">
                <a16:creationId xmlns:a16="http://schemas.microsoft.com/office/drawing/2014/main" id="{02A919AD-C971-7FF7-C731-D5812EB6ABDB}"/>
              </a:ext>
            </a:extLst>
          </p:cNvPr>
          <p:cNvSpPr/>
          <p:nvPr/>
        </p:nvSpPr>
        <p:spPr>
          <a:xfrm>
            <a:off x="9627228" y="5731598"/>
            <a:ext cx="2390978" cy="46653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noFill/>
            </a:endParaRPr>
          </a:p>
        </p:txBody>
      </p:sp>
    </p:spTree>
    <p:extLst>
      <p:ext uri="{BB962C8B-B14F-4D97-AF65-F5344CB8AC3E}">
        <p14:creationId xmlns:p14="http://schemas.microsoft.com/office/powerpoint/2010/main" val="3420634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childTnLst>
                          </p:cTn>
                        </p:par>
                        <p:par>
                          <p:cTn id="25" fill="hold">
                            <p:stCondLst>
                              <p:cond delay="500"/>
                            </p:stCondLst>
                            <p:childTnLst>
                              <p:par>
                                <p:cTn id="26" presetID="9" presetClass="emph" presetSubtype="0" grpId="0" nodeType="afterEffect">
                                  <p:stCondLst>
                                    <p:cond delay="0"/>
                                  </p:stCondLst>
                                  <p:childTnLst>
                                    <p:set>
                                      <p:cBhvr>
                                        <p:cTn id="27" dur="indefinite"/>
                                        <p:tgtEl>
                                          <p:spTgt spid="7"/>
                                        </p:tgtEl>
                                        <p:attrNameLst>
                                          <p:attrName>style.opacity</p:attrName>
                                        </p:attrNameLst>
                                      </p:cBhvr>
                                      <p:to>
                                        <p:strVal val="1"/>
                                      </p:to>
                                    </p:set>
                                    <p:animEffect filter="image" prLst="opacity: 1">
                                      <p:cBhvr rctx="IE">
                                        <p:cTn id="28" dur="indefinite"/>
                                        <p:tgtEl>
                                          <p:spTgt spid="7"/>
                                        </p:tgtEl>
                                      </p:cBhvr>
                                    </p:animEffect>
                                  </p:childTnLst>
                                </p:cTn>
                              </p:par>
                            </p:childTnLst>
                          </p:cTn>
                        </p:par>
                        <p:par>
                          <p:cTn id="29" fill="hold">
                            <p:stCondLst>
                              <p:cond delay="500"/>
                            </p:stCondLst>
                            <p:childTnLst>
                              <p:par>
                                <p:cTn id="30" presetID="9" presetClass="emph" presetSubtype="0" grpId="0" nodeType="afterEffect">
                                  <p:stCondLst>
                                    <p:cond delay="0"/>
                                  </p:stCondLst>
                                  <p:childTnLst>
                                    <p:set>
                                      <p:cBhvr>
                                        <p:cTn id="31" dur="indefinite"/>
                                        <p:tgtEl>
                                          <p:spTgt spid="6"/>
                                        </p:tgtEl>
                                        <p:attrNameLst>
                                          <p:attrName>style.opacity</p:attrName>
                                        </p:attrNameLst>
                                      </p:cBhvr>
                                      <p:to>
                                        <p:strVal val="1"/>
                                      </p:to>
                                    </p:set>
                                    <p:animEffect filter="image" prLst="opacity: 1">
                                      <p:cBhvr rctx="IE">
                                        <p:cTn id="32" dur="indefinite"/>
                                        <p:tgtEl>
                                          <p:spTgt spid="6"/>
                                        </p:tgtEl>
                                      </p:cBhvr>
                                    </p:animEffect>
                                  </p:childTnLst>
                                </p:cTn>
                              </p:par>
                              <p:par>
                                <p:cTn id="33" presetID="9" presetClass="emph" presetSubtype="0" grpId="1" nodeType="withEffect">
                                  <p:stCondLst>
                                    <p:cond delay="0"/>
                                  </p:stCondLst>
                                  <p:childTnLst>
                                    <p:set>
                                      <p:cBhvr>
                                        <p:cTn id="34" dur="indefinite"/>
                                        <p:tgtEl>
                                          <p:spTgt spid="8"/>
                                        </p:tgtEl>
                                        <p:attrNameLst>
                                          <p:attrName>style.opacity</p:attrName>
                                        </p:attrNameLst>
                                      </p:cBhvr>
                                      <p:to>
                                        <p:strVal val="1"/>
                                      </p:to>
                                    </p:set>
                                    <p:animEffect filter="image" prLst="opacity: 1">
                                      <p:cBhvr rctx="IE">
                                        <p:cTn id="35" dur="indefinite"/>
                                        <p:tgtEl>
                                          <p:spTgt spid="8"/>
                                        </p:tgtEl>
                                      </p:cBhvr>
                                    </p:animEffect>
                                  </p:childTnLst>
                                </p:cTn>
                              </p:par>
                              <p:par>
                                <p:cTn id="36" presetID="9" presetClass="emph" presetSubtype="0" grpId="1" nodeType="withEffect">
                                  <p:stCondLst>
                                    <p:cond delay="0"/>
                                  </p:stCondLst>
                                  <p:childTnLst>
                                    <p:set>
                                      <p:cBhvr>
                                        <p:cTn id="37" dur="indefinite"/>
                                        <p:tgtEl>
                                          <p:spTgt spid="9"/>
                                        </p:tgtEl>
                                        <p:attrNameLst>
                                          <p:attrName>style.opacity</p:attrName>
                                        </p:attrNameLst>
                                      </p:cBhvr>
                                      <p:to>
                                        <p:strVal val="1"/>
                                      </p:to>
                                    </p:set>
                                    <p:animEffect filter="image" prLst="opacity: 1">
                                      <p:cBhvr rctx="IE">
                                        <p:cTn id="38"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animBg="1"/>
      <p:bldP spid="8" grpId="1" animBg="1"/>
      <p:bldP spid="9" grpId="0"/>
      <p:bldP spid="9" grpId="1"/>
      <p:bldP spid="10" grpId="0" animBg="1"/>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4389DC2-DD5E-3FE1-E8CA-7A95D587A2F6}"/>
              </a:ext>
            </a:extLst>
          </p:cNvPr>
          <p:cNvPicPr>
            <a:picLocks noChangeAspect="1"/>
          </p:cNvPicPr>
          <p:nvPr/>
        </p:nvPicPr>
        <p:blipFill>
          <a:blip r:embed="rId3"/>
          <a:stretch>
            <a:fillRect/>
          </a:stretch>
        </p:blipFill>
        <p:spPr>
          <a:xfrm>
            <a:off x="2023016" y="659871"/>
            <a:ext cx="7604212" cy="5069475"/>
          </a:xfrm>
          <a:prstGeom prst="rect">
            <a:avLst/>
          </a:prstGeom>
        </p:spPr>
      </p:pic>
      <p:pic>
        <p:nvPicPr>
          <p:cNvPr id="3" name="Picture 2">
            <a:extLst>
              <a:ext uri="{FF2B5EF4-FFF2-40B4-BE49-F238E27FC236}">
                <a16:creationId xmlns:a16="http://schemas.microsoft.com/office/drawing/2014/main" id="{FF43DF29-7E7F-FF91-5467-6B1F05D72798}"/>
              </a:ext>
            </a:extLst>
          </p:cNvPr>
          <p:cNvPicPr>
            <a:picLocks noChangeAspect="1"/>
          </p:cNvPicPr>
          <p:nvPr/>
        </p:nvPicPr>
        <p:blipFill>
          <a:blip r:embed="rId4"/>
          <a:stretch>
            <a:fillRect/>
          </a:stretch>
        </p:blipFill>
        <p:spPr>
          <a:xfrm>
            <a:off x="10319657" y="659871"/>
            <a:ext cx="1698549" cy="1663164"/>
          </a:xfrm>
          <a:prstGeom prst="rect">
            <a:avLst/>
          </a:prstGeom>
        </p:spPr>
      </p:pic>
      <p:sp>
        <p:nvSpPr>
          <p:cNvPr id="5" name="Rectangle 4">
            <a:extLst>
              <a:ext uri="{FF2B5EF4-FFF2-40B4-BE49-F238E27FC236}">
                <a16:creationId xmlns:a16="http://schemas.microsoft.com/office/drawing/2014/main" id="{AD0386A8-F486-7C51-5F6F-0D116C5BF92B}"/>
              </a:ext>
            </a:extLst>
          </p:cNvPr>
          <p:cNvSpPr/>
          <p:nvPr/>
        </p:nvSpPr>
        <p:spPr>
          <a:xfrm>
            <a:off x="9627228" y="5731598"/>
            <a:ext cx="2390978" cy="46653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noFill/>
            </a:endParaRPr>
          </a:p>
        </p:txBody>
      </p:sp>
    </p:spTree>
    <p:extLst>
      <p:ext uri="{BB962C8B-B14F-4D97-AF65-F5344CB8AC3E}">
        <p14:creationId xmlns:p14="http://schemas.microsoft.com/office/powerpoint/2010/main" val="37818054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DED6532C-0C49-2C11-23CE-DBE1D20D92F3}"/>
              </a:ext>
            </a:extLst>
          </p:cNvPr>
          <p:cNvSpPr/>
          <p:nvPr/>
        </p:nvSpPr>
        <p:spPr>
          <a:xfrm>
            <a:off x="0" y="-132735"/>
            <a:ext cx="12192000" cy="6459559"/>
          </a:xfrm>
          <a:prstGeom prst="rect">
            <a:avLst/>
          </a:prstGeom>
          <a:solidFill>
            <a:srgbClr val="36183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nvGrpSpPr>
          <p:cNvPr id="15" name="Group 14">
            <a:extLst>
              <a:ext uri="{FF2B5EF4-FFF2-40B4-BE49-F238E27FC236}">
                <a16:creationId xmlns:a16="http://schemas.microsoft.com/office/drawing/2014/main" id="{F319ED9D-2886-028C-98FF-C2D45D9030AD}"/>
              </a:ext>
            </a:extLst>
          </p:cNvPr>
          <p:cNvGrpSpPr/>
          <p:nvPr/>
        </p:nvGrpSpPr>
        <p:grpSpPr>
          <a:xfrm>
            <a:off x="1031636" y="2107715"/>
            <a:ext cx="2088000" cy="2088000"/>
            <a:chOff x="996207" y="889276"/>
            <a:chExt cx="2088000" cy="2088000"/>
          </a:xfrm>
          <a:solidFill>
            <a:schemeClr val="accent4">
              <a:lumMod val="60000"/>
              <a:lumOff val="40000"/>
            </a:schemeClr>
          </a:solidFill>
        </p:grpSpPr>
        <p:sp>
          <p:nvSpPr>
            <p:cNvPr id="10" name="Oval 9">
              <a:extLst>
                <a:ext uri="{FF2B5EF4-FFF2-40B4-BE49-F238E27FC236}">
                  <a16:creationId xmlns:a16="http://schemas.microsoft.com/office/drawing/2014/main" id="{FDB892BD-6911-ECA7-E9A1-B646F9B5622C}"/>
                </a:ext>
              </a:extLst>
            </p:cNvPr>
            <p:cNvSpPr>
              <a:spLocks noChangeAspect="1"/>
            </p:cNvSpPr>
            <p:nvPr/>
          </p:nvSpPr>
          <p:spPr>
            <a:xfrm>
              <a:off x="996207" y="889276"/>
              <a:ext cx="2088000" cy="2088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7" name="Oval 6">
              <a:extLst>
                <a:ext uri="{FF2B5EF4-FFF2-40B4-BE49-F238E27FC236}">
                  <a16:creationId xmlns:a16="http://schemas.microsoft.com/office/drawing/2014/main" id="{2601B443-9418-A0CC-D59E-50B8FF8D5901}"/>
                </a:ext>
              </a:extLst>
            </p:cNvPr>
            <p:cNvSpPr/>
            <p:nvPr/>
          </p:nvSpPr>
          <p:spPr>
            <a:xfrm>
              <a:off x="1104207" y="997276"/>
              <a:ext cx="1872000" cy="1872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pic>
          <p:nvPicPr>
            <p:cNvPr id="3" name="Picture 2">
              <a:extLst>
                <a:ext uri="{FF2B5EF4-FFF2-40B4-BE49-F238E27FC236}">
                  <a16:creationId xmlns:a16="http://schemas.microsoft.com/office/drawing/2014/main" id="{F76D0B89-681F-5CD0-DD0E-DCB47BE39A07}"/>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386965" y="1246909"/>
              <a:ext cx="1306484" cy="1306484"/>
            </a:xfrm>
            <a:prstGeom prst="rect">
              <a:avLst/>
            </a:prstGeom>
            <a:grpFill/>
          </p:spPr>
        </p:pic>
      </p:grpSp>
      <p:grpSp>
        <p:nvGrpSpPr>
          <p:cNvPr id="16" name="Group 15">
            <a:extLst>
              <a:ext uri="{FF2B5EF4-FFF2-40B4-BE49-F238E27FC236}">
                <a16:creationId xmlns:a16="http://schemas.microsoft.com/office/drawing/2014/main" id="{16B2F00E-3442-15D3-2615-0F30276531E5}"/>
              </a:ext>
            </a:extLst>
          </p:cNvPr>
          <p:cNvGrpSpPr/>
          <p:nvPr/>
        </p:nvGrpSpPr>
        <p:grpSpPr>
          <a:xfrm>
            <a:off x="5047877" y="2074590"/>
            <a:ext cx="2088000" cy="2088000"/>
            <a:chOff x="5052000" y="889276"/>
            <a:chExt cx="2088000" cy="2088000"/>
          </a:xfrm>
          <a:solidFill>
            <a:schemeClr val="accent4">
              <a:lumMod val="60000"/>
              <a:lumOff val="40000"/>
            </a:schemeClr>
          </a:solidFill>
        </p:grpSpPr>
        <p:sp>
          <p:nvSpPr>
            <p:cNvPr id="11" name="Oval 10">
              <a:extLst>
                <a:ext uri="{FF2B5EF4-FFF2-40B4-BE49-F238E27FC236}">
                  <a16:creationId xmlns:a16="http://schemas.microsoft.com/office/drawing/2014/main" id="{49994C86-79A0-E778-9705-A1157B1D7C27}"/>
                </a:ext>
              </a:extLst>
            </p:cNvPr>
            <p:cNvSpPr>
              <a:spLocks noChangeAspect="1"/>
            </p:cNvSpPr>
            <p:nvPr/>
          </p:nvSpPr>
          <p:spPr>
            <a:xfrm>
              <a:off x="5052000" y="889276"/>
              <a:ext cx="2088000" cy="2088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8" name="Oval 7">
              <a:extLst>
                <a:ext uri="{FF2B5EF4-FFF2-40B4-BE49-F238E27FC236}">
                  <a16:creationId xmlns:a16="http://schemas.microsoft.com/office/drawing/2014/main" id="{AE87A072-9163-269D-D2E8-186FF1829283}"/>
                </a:ext>
              </a:extLst>
            </p:cNvPr>
            <p:cNvSpPr/>
            <p:nvPr/>
          </p:nvSpPr>
          <p:spPr>
            <a:xfrm>
              <a:off x="5160000" y="997276"/>
              <a:ext cx="1872000" cy="1872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pic>
          <p:nvPicPr>
            <p:cNvPr id="4" name="Picture 3">
              <a:extLst>
                <a:ext uri="{FF2B5EF4-FFF2-40B4-BE49-F238E27FC236}">
                  <a16:creationId xmlns:a16="http://schemas.microsoft.com/office/drawing/2014/main" id="{7B097E62-D345-FF20-4F8E-4E0BAED14064}"/>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5500947" y="1323109"/>
              <a:ext cx="1190106" cy="1190106"/>
            </a:xfrm>
            <a:prstGeom prst="rect">
              <a:avLst/>
            </a:prstGeom>
            <a:grpFill/>
          </p:spPr>
        </p:pic>
      </p:grpSp>
      <p:grpSp>
        <p:nvGrpSpPr>
          <p:cNvPr id="17" name="Group 16">
            <a:extLst>
              <a:ext uri="{FF2B5EF4-FFF2-40B4-BE49-F238E27FC236}">
                <a16:creationId xmlns:a16="http://schemas.microsoft.com/office/drawing/2014/main" id="{FB3A005A-0894-4619-FC83-30AF35523321}"/>
              </a:ext>
            </a:extLst>
          </p:cNvPr>
          <p:cNvGrpSpPr/>
          <p:nvPr/>
        </p:nvGrpSpPr>
        <p:grpSpPr>
          <a:xfrm>
            <a:off x="9064118" y="2074590"/>
            <a:ext cx="2088000" cy="2088000"/>
            <a:chOff x="8890403" y="897715"/>
            <a:chExt cx="2088000" cy="2088000"/>
          </a:xfrm>
          <a:solidFill>
            <a:schemeClr val="accent4">
              <a:lumMod val="60000"/>
              <a:lumOff val="40000"/>
            </a:schemeClr>
          </a:solidFill>
        </p:grpSpPr>
        <p:sp>
          <p:nvSpPr>
            <p:cNvPr id="12" name="Oval 11">
              <a:extLst>
                <a:ext uri="{FF2B5EF4-FFF2-40B4-BE49-F238E27FC236}">
                  <a16:creationId xmlns:a16="http://schemas.microsoft.com/office/drawing/2014/main" id="{106640DE-75BC-8302-573F-15B6F6EC77AB}"/>
                </a:ext>
              </a:extLst>
            </p:cNvPr>
            <p:cNvSpPr>
              <a:spLocks noChangeAspect="1"/>
            </p:cNvSpPr>
            <p:nvPr/>
          </p:nvSpPr>
          <p:spPr>
            <a:xfrm>
              <a:off x="8890403" y="897715"/>
              <a:ext cx="2088000" cy="2088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9" name="Oval 8">
              <a:extLst>
                <a:ext uri="{FF2B5EF4-FFF2-40B4-BE49-F238E27FC236}">
                  <a16:creationId xmlns:a16="http://schemas.microsoft.com/office/drawing/2014/main" id="{A42D838B-B818-485A-C6C4-07CC77C938EE}"/>
                </a:ext>
              </a:extLst>
            </p:cNvPr>
            <p:cNvSpPr/>
            <p:nvPr/>
          </p:nvSpPr>
          <p:spPr>
            <a:xfrm>
              <a:off x="8998403" y="997276"/>
              <a:ext cx="1872000" cy="1872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pic>
          <p:nvPicPr>
            <p:cNvPr id="6" name="Picture 5">
              <a:extLst>
                <a:ext uri="{FF2B5EF4-FFF2-40B4-BE49-F238E27FC236}">
                  <a16:creationId xmlns:a16="http://schemas.microsoft.com/office/drawing/2014/main" id="{4AB89AED-0840-E78C-1812-247518AF3547}"/>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9355975" y="1306484"/>
              <a:ext cx="1223357" cy="1223357"/>
            </a:xfrm>
            <a:prstGeom prst="rect">
              <a:avLst/>
            </a:prstGeom>
            <a:grpFill/>
          </p:spPr>
        </p:pic>
      </p:grpSp>
      <p:sp>
        <p:nvSpPr>
          <p:cNvPr id="18" name="TextBox 17">
            <a:extLst>
              <a:ext uri="{FF2B5EF4-FFF2-40B4-BE49-F238E27FC236}">
                <a16:creationId xmlns:a16="http://schemas.microsoft.com/office/drawing/2014/main" id="{C2651A20-C58C-8707-5F4F-BF6459FB9BC5}"/>
              </a:ext>
            </a:extLst>
          </p:cNvPr>
          <p:cNvSpPr txBox="1"/>
          <p:nvPr/>
        </p:nvSpPr>
        <p:spPr>
          <a:xfrm>
            <a:off x="978198" y="1405838"/>
            <a:ext cx="227900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entury Gothic" panose="020B0502020202020204" pitchFamily="34" charset="0"/>
                <a:ea typeface="+mn-ea"/>
                <a:cs typeface="+mn-cs"/>
              </a:rPr>
              <a:t>CAUSE</a:t>
            </a:r>
            <a:r>
              <a:rPr kumimoji="0" lang="en-US" sz="1800" b="0" i="0" u="none" strike="noStrike" kern="1200" cap="none" spc="0" normalizeH="0" baseline="0" noProof="0">
                <a:ln>
                  <a:noFill/>
                </a:ln>
                <a:solidFill>
                  <a:srgbClr val="65656A">
                    <a:lumMod val="50000"/>
                  </a:srgbClr>
                </a:solidFill>
                <a:effectLst/>
                <a:uLnTx/>
                <a:uFillTx/>
                <a:latin typeface="Century Gothic" panose="020B0502020202020204" pitchFamily="34" charset="0"/>
                <a:ea typeface="+mn-ea"/>
                <a:cs typeface="+mn-cs"/>
              </a:rPr>
              <a:t> </a:t>
            </a:r>
            <a:r>
              <a:rPr kumimoji="0" lang="en-US" sz="1800" b="0" i="0" u="none" strike="noStrike" kern="1200" cap="none" spc="0" normalizeH="0" baseline="0" noProof="0">
                <a:ln>
                  <a:noFill/>
                </a:ln>
                <a:solidFill>
                  <a:srgbClr val="FFFFFF"/>
                </a:solidFill>
                <a:effectLst/>
                <a:uLnTx/>
                <a:uFillTx/>
                <a:latin typeface="Century Gothic" panose="020B0502020202020204" pitchFamily="34" charset="0"/>
                <a:ea typeface="+mn-ea"/>
                <a:cs typeface="+mn-cs"/>
              </a:rPr>
              <a:t>A HARM</a:t>
            </a:r>
          </a:p>
        </p:txBody>
      </p:sp>
      <p:sp>
        <p:nvSpPr>
          <p:cNvPr id="19" name="TextBox 18">
            <a:extLst>
              <a:ext uri="{FF2B5EF4-FFF2-40B4-BE49-F238E27FC236}">
                <a16:creationId xmlns:a16="http://schemas.microsoft.com/office/drawing/2014/main" id="{931E82B8-1831-3F55-6F4E-A0B055130E66}"/>
              </a:ext>
            </a:extLst>
          </p:cNvPr>
          <p:cNvSpPr txBox="1"/>
          <p:nvPr/>
        </p:nvSpPr>
        <p:spPr>
          <a:xfrm>
            <a:off x="4496418" y="1405838"/>
            <a:ext cx="316954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entury Gothic" panose="020B0502020202020204" pitchFamily="34" charset="0"/>
                <a:ea typeface="+mn-ea"/>
                <a:cs typeface="+mn-cs"/>
              </a:rPr>
              <a:t>CONTRIBUTE TO A HARM</a:t>
            </a:r>
          </a:p>
        </p:txBody>
      </p:sp>
      <p:sp>
        <p:nvSpPr>
          <p:cNvPr id="20" name="TextBox 19">
            <a:extLst>
              <a:ext uri="{FF2B5EF4-FFF2-40B4-BE49-F238E27FC236}">
                <a16:creationId xmlns:a16="http://schemas.microsoft.com/office/drawing/2014/main" id="{621200A0-E2EA-1308-F02F-30676562C03D}"/>
              </a:ext>
            </a:extLst>
          </p:cNvPr>
          <p:cNvSpPr txBox="1"/>
          <p:nvPr/>
        </p:nvSpPr>
        <p:spPr>
          <a:xfrm>
            <a:off x="8829729" y="1386590"/>
            <a:ext cx="264480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entury Gothic" panose="020B0502020202020204" pitchFamily="34" charset="0"/>
                <a:ea typeface="+mn-ea"/>
                <a:cs typeface="+mn-cs"/>
              </a:rPr>
              <a:t>LINKED TO A HARM</a:t>
            </a:r>
          </a:p>
        </p:txBody>
      </p:sp>
      <p:sp>
        <p:nvSpPr>
          <p:cNvPr id="22" name="TextBox 21">
            <a:extLst>
              <a:ext uri="{FF2B5EF4-FFF2-40B4-BE49-F238E27FC236}">
                <a16:creationId xmlns:a16="http://schemas.microsoft.com/office/drawing/2014/main" id="{263BD50A-774D-11DD-6B8C-D7E68880FD41}"/>
              </a:ext>
            </a:extLst>
          </p:cNvPr>
          <p:cNvSpPr txBox="1"/>
          <p:nvPr/>
        </p:nvSpPr>
        <p:spPr>
          <a:xfrm>
            <a:off x="682241" y="4545250"/>
            <a:ext cx="282632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entury Gothic" panose="020B0502020202020204" pitchFamily="34" charset="0"/>
                <a:ea typeface="+mn-ea"/>
                <a:cs typeface="+mn-cs"/>
              </a:rPr>
              <a:t>PREVENT OR MITIGATE</a:t>
            </a:r>
          </a:p>
        </p:txBody>
      </p:sp>
      <p:sp>
        <p:nvSpPr>
          <p:cNvPr id="23" name="TextBox 22">
            <a:extLst>
              <a:ext uri="{FF2B5EF4-FFF2-40B4-BE49-F238E27FC236}">
                <a16:creationId xmlns:a16="http://schemas.microsoft.com/office/drawing/2014/main" id="{1869C60C-16A1-ACA2-E4D2-9111A77BA33C}"/>
              </a:ext>
            </a:extLst>
          </p:cNvPr>
          <p:cNvSpPr txBox="1"/>
          <p:nvPr/>
        </p:nvSpPr>
        <p:spPr>
          <a:xfrm>
            <a:off x="3907892" y="4545250"/>
            <a:ext cx="4027011"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entury Gothic" panose="020B0502020202020204" pitchFamily="34" charset="0"/>
                <a:ea typeface="+mn-ea"/>
                <a:cs typeface="+mn-cs"/>
              </a:rPr>
              <a:t>PREVENT/MITIGATE &amp; USE/INCREASE LEVERAGE</a:t>
            </a:r>
          </a:p>
        </p:txBody>
      </p:sp>
      <p:sp>
        <p:nvSpPr>
          <p:cNvPr id="24" name="Rectangle 23">
            <a:extLst>
              <a:ext uri="{FF2B5EF4-FFF2-40B4-BE49-F238E27FC236}">
                <a16:creationId xmlns:a16="http://schemas.microsoft.com/office/drawing/2014/main" id="{6A2904D7-E254-F5C5-1E80-57C0515E0E16}"/>
              </a:ext>
            </a:extLst>
          </p:cNvPr>
          <p:cNvSpPr/>
          <p:nvPr/>
        </p:nvSpPr>
        <p:spPr>
          <a:xfrm>
            <a:off x="7777439" y="4545250"/>
            <a:ext cx="4248620" cy="64633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entury Gothic" panose="020B0502020202020204" pitchFamily="34" charset="0"/>
                <a:ea typeface="+mn-ea"/>
                <a:cs typeface="+mn-cs"/>
              </a:rPr>
              <a:t>USE/INCREASE LEVERAGE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entury Gothic" panose="020B0502020202020204" pitchFamily="34" charset="0"/>
                <a:ea typeface="+mn-ea"/>
                <a:cs typeface="+mn-cs"/>
              </a:rPr>
              <a:t>TO SEEK TO PREVENT/MITIGATE</a:t>
            </a:r>
          </a:p>
        </p:txBody>
      </p:sp>
      <p:sp>
        <p:nvSpPr>
          <p:cNvPr id="25" name="TextBox 24">
            <a:extLst>
              <a:ext uri="{FF2B5EF4-FFF2-40B4-BE49-F238E27FC236}">
                <a16:creationId xmlns:a16="http://schemas.microsoft.com/office/drawing/2014/main" id="{42329EC7-7362-5B3B-C658-8879A8B88DE3}"/>
              </a:ext>
            </a:extLst>
          </p:cNvPr>
          <p:cNvSpPr txBox="1"/>
          <p:nvPr/>
        </p:nvSpPr>
        <p:spPr>
          <a:xfrm>
            <a:off x="748145" y="5516608"/>
            <a:ext cx="254369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entury Gothic" panose="020B0502020202020204" pitchFamily="34" charset="0"/>
                <a:ea typeface="+mn-ea"/>
                <a:cs typeface="+mn-cs"/>
              </a:rPr>
              <a:t>REMEDIATE</a:t>
            </a:r>
          </a:p>
        </p:txBody>
      </p:sp>
      <p:sp>
        <p:nvSpPr>
          <p:cNvPr id="26" name="Rectangle 25">
            <a:extLst>
              <a:ext uri="{FF2B5EF4-FFF2-40B4-BE49-F238E27FC236}">
                <a16:creationId xmlns:a16="http://schemas.microsoft.com/office/drawing/2014/main" id="{BFC0A0FD-36B7-3CD6-516A-9D133E4F9DE3}"/>
              </a:ext>
            </a:extLst>
          </p:cNvPr>
          <p:cNvSpPr/>
          <p:nvPr/>
        </p:nvSpPr>
        <p:spPr>
          <a:xfrm>
            <a:off x="3953583" y="5531724"/>
            <a:ext cx="4027011" cy="36933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entury Gothic" panose="020B0502020202020204" pitchFamily="34" charset="0"/>
                <a:ea typeface="+mn-ea"/>
                <a:cs typeface="+mn-cs"/>
              </a:rPr>
              <a:t>CONTRIBUTE TO REMEDY</a:t>
            </a:r>
          </a:p>
        </p:txBody>
      </p:sp>
      <p:sp>
        <p:nvSpPr>
          <p:cNvPr id="27" name="Rectangle 26">
            <a:extLst>
              <a:ext uri="{FF2B5EF4-FFF2-40B4-BE49-F238E27FC236}">
                <a16:creationId xmlns:a16="http://schemas.microsoft.com/office/drawing/2014/main" id="{C68ABECF-7263-A693-FE00-57D2E94B80DB}"/>
              </a:ext>
            </a:extLst>
          </p:cNvPr>
          <p:cNvSpPr/>
          <p:nvPr/>
        </p:nvSpPr>
        <p:spPr>
          <a:xfrm>
            <a:off x="8123457" y="5531724"/>
            <a:ext cx="3581461" cy="64633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Century Gothic" panose="020B0502020202020204" pitchFamily="34" charset="0"/>
                <a:ea typeface="+mn-ea"/>
                <a:cs typeface="+mn-cs"/>
              </a:rPr>
              <a:t>CONSIDER USING LEVERAGE TO ENABLE REMEDY</a:t>
            </a:r>
          </a:p>
        </p:txBody>
      </p:sp>
      <p:sp>
        <p:nvSpPr>
          <p:cNvPr id="2" name="Text Placeholder 1">
            <a:extLst>
              <a:ext uri="{FF2B5EF4-FFF2-40B4-BE49-F238E27FC236}">
                <a16:creationId xmlns:a16="http://schemas.microsoft.com/office/drawing/2014/main" id="{8B355783-6139-0FF7-D88A-99AE4DA600C2}"/>
              </a:ext>
            </a:extLst>
          </p:cNvPr>
          <p:cNvSpPr txBox="1">
            <a:spLocks/>
          </p:cNvSpPr>
          <p:nvPr/>
        </p:nvSpPr>
        <p:spPr>
          <a:xfrm>
            <a:off x="554228" y="144000"/>
            <a:ext cx="11089132" cy="627062"/>
          </a:xfrm>
          <a:prstGeom prst="rect">
            <a:avLst/>
          </a:prstGeom>
          <a:ln>
            <a:solidFill>
              <a:schemeClr val="bg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4000" b="1">
                <a:solidFill>
                  <a:schemeClr val="bg1"/>
                </a:solidFill>
                <a:latin typeface="Garamond" panose="02020404030301010803" pitchFamily="18" charset="0"/>
              </a:rPr>
              <a:t>Taking action</a:t>
            </a:r>
          </a:p>
        </p:txBody>
      </p:sp>
    </p:spTree>
    <p:extLst>
      <p:ext uri="{BB962C8B-B14F-4D97-AF65-F5344CB8AC3E}">
        <p14:creationId xmlns:p14="http://schemas.microsoft.com/office/powerpoint/2010/main" val="2216285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FF11BFB4-0544-73C3-7335-F120E911CF44}"/>
              </a:ext>
            </a:extLst>
          </p:cNvPr>
          <p:cNvSpPr>
            <a:spLocks noGrp="1"/>
          </p:cNvSpPr>
          <p:nvPr>
            <p:ph type="subTitle" idx="1"/>
          </p:nvPr>
        </p:nvSpPr>
        <p:spPr/>
        <p:txBody>
          <a:bodyPr>
            <a:normAutofit fontScale="70000" lnSpcReduction="20000"/>
          </a:bodyPr>
          <a:lstStyle/>
          <a:p>
            <a:r>
              <a:rPr lang="en-US" sz="2000"/>
              <a:t>“Companies should </a:t>
            </a:r>
            <a:r>
              <a:rPr lang="en-US" sz="2000" b="1" u="sng" err="1"/>
              <a:t>prioritise</a:t>
            </a:r>
            <a:r>
              <a:rPr lang="en-US" sz="2000" b="1" u="sng"/>
              <a:t> impacts on the basis of severity and likelihood</a:t>
            </a:r>
            <a:r>
              <a:rPr lang="en-US" sz="2000"/>
              <a:t>. The degree of leverage a company has over a business relationship is not relevant to its </a:t>
            </a:r>
            <a:r>
              <a:rPr lang="en-US" sz="2000" err="1"/>
              <a:t>prioritisation</a:t>
            </a:r>
            <a:r>
              <a:rPr lang="en-US" sz="2000"/>
              <a:t> decisions or processes. However, the degree of leverage can influence the appropriate measures that a company chooses to adopt in order to effectively mitigate and/or prevent impacts associated with business partners.”‍</a:t>
            </a:r>
          </a:p>
          <a:p>
            <a:r>
              <a:rPr lang="en-US" sz="2000"/>
              <a:t>- CSDDD</a:t>
            </a:r>
          </a:p>
          <a:p>
            <a:br>
              <a:rPr lang="en-US" sz="2000"/>
            </a:br>
            <a:endParaRPr lang="en-US" sz="2000"/>
          </a:p>
        </p:txBody>
      </p:sp>
      <p:sp>
        <p:nvSpPr>
          <p:cNvPr id="3" name="Text Placeholder 2">
            <a:extLst>
              <a:ext uri="{FF2B5EF4-FFF2-40B4-BE49-F238E27FC236}">
                <a16:creationId xmlns:a16="http://schemas.microsoft.com/office/drawing/2014/main" id="{C96F2B6F-1C66-F1FE-AD9F-057069F31C6B}"/>
              </a:ext>
            </a:extLst>
          </p:cNvPr>
          <p:cNvSpPr>
            <a:spLocks noGrp="1"/>
          </p:cNvSpPr>
          <p:nvPr>
            <p:ph type="body" sz="quarter" idx="10"/>
          </p:nvPr>
        </p:nvSpPr>
        <p:spPr/>
        <p:txBody>
          <a:bodyPr>
            <a:normAutofit fontScale="47500" lnSpcReduction="20000"/>
          </a:bodyPr>
          <a:lstStyle/>
          <a:p>
            <a:endParaRPr lang="en-US"/>
          </a:p>
        </p:txBody>
      </p:sp>
      <p:sp>
        <p:nvSpPr>
          <p:cNvPr id="4" name="Text Placeholder 3">
            <a:extLst>
              <a:ext uri="{FF2B5EF4-FFF2-40B4-BE49-F238E27FC236}">
                <a16:creationId xmlns:a16="http://schemas.microsoft.com/office/drawing/2014/main" id="{9A1BEBBE-0111-D6AC-31AB-DB7046F9323A}"/>
              </a:ext>
            </a:extLst>
          </p:cNvPr>
          <p:cNvSpPr>
            <a:spLocks noGrp="1"/>
          </p:cNvSpPr>
          <p:nvPr>
            <p:ph type="body" sz="quarter" idx="11"/>
          </p:nvPr>
        </p:nvSpPr>
        <p:spPr/>
        <p:txBody>
          <a:bodyPr>
            <a:normAutofit fontScale="40000" lnSpcReduction="20000"/>
          </a:bodyPr>
          <a:lstStyle/>
          <a:p>
            <a:endParaRPr lang="en-US"/>
          </a:p>
        </p:txBody>
      </p:sp>
      <p:sp>
        <p:nvSpPr>
          <p:cNvPr id="5" name="TextBox 4">
            <a:extLst>
              <a:ext uri="{FF2B5EF4-FFF2-40B4-BE49-F238E27FC236}">
                <a16:creationId xmlns:a16="http://schemas.microsoft.com/office/drawing/2014/main" id="{5D3734AE-B62D-9E5C-2122-6CBF0C807D0B}"/>
              </a:ext>
            </a:extLst>
          </p:cNvPr>
          <p:cNvSpPr txBox="1"/>
          <p:nvPr/>
        </p:nvSpPr>
        <p:spPr>
          <a:xfrm>
            <a:off x="232038" y="2095923"/>
            <a:ext cx="2902226" cy="2308324"/>
          </a:xfrm>
          <a:prstGeom prst="rect">
            <a:avLst/>
          </a:prstGeom>
        </p:spPr>
        <p:style>
          <a:lnRef idx="1">
            <a:schemeClr val="accent3"/>
          </a:lnRef>
          <a:fillRef idx="3">
            <a:schemeClr val="accent3"/>
          </a:fillRef>
          <a:effectRef idx="2">
            <a:schemeClr val="accent3"/>
          </a:effectRef>
          <a:fontRef idx="minor">
            <a:schemeClr val="lt1"/>
          </a:fontRef>
        </p:style>
        <p:txBody>
          <a:bodyPr wrap="square" rtlCol="0">
            <a:spAutoFit/>
          </a:bodyPr>
          <a:lstStyle/>
          <a:p>
            <a:r>
              <a:rPr lang="en-US" sz="3600"/>
              <a:t>EU Parliament Draft of CSDDD</a:t>
            </a:r>
          </a:p>
        </p:txBody>
      </p:sp>
    </p:spTree>
    <p:extLst>
      <p:ext uri="{BB962C8B-B14F-4D97-AF65-F5344CB8AC3E}">
        <p14:creationId xmlns:p14="http://schemas.microsoft.com/office/powerpoint/2010/main" val="3597328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11D903C-B397-BE3C-9775-8BF4FA93FA1A}"/>
              </a:ext>
            </a:extLst>
          </p:cNvPr>
          <p:cNvSpPr>
            <a:spLocks noGrp="1"/>
          </p:cNvSpPr>
          <p:nvPr>
            <p:ph type="body" sz="quarter" idx="11"/>
          </p:nvPr>
        </p:nvSpPr>
        <p:spPr/>
        <p:txBody>
          <a:bodyPr/>
          <a:lstStyle/>
          <a:p>
            <a:r>
              <a:rPr lang="en-US" b="1">
                <a:solidFill>
                  <a:schemeClr val="accent4"/>
                </a:solidFill>
              </a:rPr>
              <a:t>ESRS 1, para 64: </a:t>
            </a:r>
          </a:p>
          <a:p>
            <a:r>
              <a:rPr lang="en-US" i="1"/>
              <a:t>Where the undertaking cannot address all impacts at once, the </a:t>
            </a:r>
            <a:r>
              <a:rPr lang="en-US" b="1" i="1"/>
              <a:t>due diligence process allows for action to be </a:t>
            </a:r>
            <a:r>
              <a:rPr lang="en-US" b="1" i="1" err="1"/>
              <a:t>prioritised</a:t>
            </a:r>
            <a:r>
              <a:rPr lang="en-US" b="1" i="1"/>
              <a:t> based on the severity and likelihood of the impacts</a:t>
            </a:r>
            <a:r>
              <a:rPr lang="en-US" i="1"/>
              <a:t>. It is this aspect of the sustainability due diligence process that informs the assessment of material impacts (see section 3.4 of this Standard). </a:t>
            </a:r>
          </a:p>
          <a:p>
            <a:endParaRPr lang="en-US"/>
          </a:p>
        </p:txBody>
      </p:sp>
      <p:sp>
        <p:nvSpPr>
          <p:cNvPr id="3" name="Text Placeholder 2">
            <a:extLst>
              <a:ext uri="{FF2B5EF4-FFF2-40B4-BE49-F238E27FC236}">
                <a16:creationId xmlns:a16="http://schemas.microsoft.com/office/drawing/2014/main" id="{30C99230-3561-56C9-2936-D797856FB72D}"/>
              </a:ext>
            </a:extLst>
          </p:cNvPr>
          <p:cNvSpPr>
            <a:spLocks noGrp="1"/>
          </p:cNvSpPr>
          <p:nvPr>
            <p:ph type="body" sz="quarter" idx="12"/>
          </p:nvPr>
        </p:nvSpPr>
        <p:spPr/>
        <p:txBody>
          <a:bodyPr/>
          <a:lstStyle/>
          <a:p>
            <a:r>
              <a:rPr lang="en-US" sz="2000" b="1"/>
              <a:t>ESRS 1, Para 48:</a:t>
            </a:r>
            <a:r>
              <a:rPr lang="en-US" sz="2000" i="1"/>
              <a:t>The materiality assessment of a negative impact is informed by the sustainability due diligence process defined in the international instruments of the [UNGPs] and the [OECD Guidelines]. For actual negative impacts, materiality is based on the severity of the impact, while for potential negative impacts it is based on the </a:t>
            </a:r>
            <a:r>
              <a:rPr lang="en-US" sz="2000" b="1" i="1"/>
              <a:t>severity and likelihood of the impact</a:t>
            </a:r>
            <a:r>
              <a:rPr lang="en-US" i="1"/>
              <a:t>. </a:t>
            </a:r>
          </a:p>
          <a:p>
            <a:endParaRPr lang="en-US"/>
          </a:p>
        </p:txBody>
      </p:sp>
      <p:sp>
        <p:nvSpPr>
          <p:cNvPr id="4" name="Text Placeholder 3">
            <a:extLst>
              <a:ext uri="{FF2B5EF4-FFF2-40B4-BE49-F238E27FC236}">
                <a16:creationId xmlns:a16="http://schemas.microsoft.com/office/drawing/2014/main" id="{AAB853D9-C9AA-7CB1-CB06-D27235CF2A30}"/>
              </a:ext>
            </a:extLst>
          </p:cNvPr>
          <p:cNvSpPr>
            <a:spLocks noGrp="1"/>
          </p:cNvSpPr>
          <p:nvPr>
            <p:ph type="body" sz="quarter" idx="13"/>
          </p:nvPr>
        </p:nvSpPr>
        <p:spPr>
          <a:xfrm>
            <a:off x="274021" y="130396"/>
            <a:ext cx="10895210" cy="530796"/>
          </a:xfrm>
        </p:spPr>
        <p:txBody>
          <a:bodyPr>
            <a:normAutofit fontScale="55000" lnSpcReduction="20000"/>
          </a:bodyPr>
          <a:lstStyle/>
          <a:p>
            <a:r>
              <a:rPr lang="en-US" sz="3200"/>
              <a:t>Corporate Sustainability Reporting Directive (CSRD) Environmental and Social Reporting Standards (ESRS)</a:t>
            </a:r>
          </a:p>
          <a:p>
            <a:endParaRPr lang="en-US"/>
          </a:p>
        </p:txBody>
      </p:sp>
      <p:sp>
        <p:nvSpPr>
          <p:cNvPr id="5" name="Text Placeholder 4">
            <a:extLst>
              <a:ext uri="{FF2B5EF4-FFF2-40B4-BE49-F238E27FC236}">
                <a16:creationId xmlns:a16="http://schemas.microsoft.com/office/drawing/2014/main" id="{E1986745-ED6E-A6EB-45B5-2E13A45E6C0E}"/>
              </a:ext>
            </a:extLst>
          </p:cNvPr>
          <p:cNvSpPr>
            <a:spLocks noGrp="1"/>
          </p:cNvSpPr>
          <p:nvPr>
            <p:ph type="body" sz="quarter" idx="10"/>
          </p:nvPr>
        </p:nvSpPr>
        <p:spPr/>
        <p:txBody>
          <a:bodyPr>
            <a:normAutofit fontScale="55000" lnSpcReduction="20000"/>
          </a:bodyPr>
          <a:lstStyle/>
          <a:p>
            <a:endParaRPr lang="en-US"/>
          </a:p>
        </p:txBody>
      </p:sp>
      <p:sp>
        <p:nvSpPr>
          <p:cNvPr id="6" name="Text Placeholder 5">
            <a:extLst>
              <a:ext uri="{FF2B5EF4-FFF2-40B4-BE49-F238E27FC236}">
                <a16:creationId xmlns:a16="http://schemas.microsoft.com/office/drawing/2014/main" id="{BF09C2F9-2FCD-284D-B404-A998C5A8ACC5}"/>
              </a:ext>
            </a:extLst>
          </p:cNvPr>
          <p:cNvSpPr>
            <a:spLocks noGrp="1"/>
          </p:cNvSpPr>
          <p:nvPr>
            <p:ph type="body" sz="quarter" idx="14"/>
          </p:nvPr>
        </p:nvSpPr>
        <p:spPr/>
        <p:txBody>
          <a:bodyPr>
            <a:normAutofit fontScale="47500" lnSpcReduction="20000"/>
          </a:bodyPr>
          <a:lstStyle/>
          <a:p>
            <a:endParaRPr lang="en-US"/>
          </a:p>
        </p:txBody>
      </p:sp>
      <p:sp>
        <p:nvSpPr>
          <p:cNvPr id="7" name="Text Placeholder 6">
            <a:extLst>
              <a:ext uri="{FF2B5EF4-FFF2-40B4-BE49-F238E27FC236}">
                <a16:creationId xmlns:a16="http://schemas.microsoft.com/office/drawing/2014/main" id="{C50CAEC7-B612-57C7-1D75-8426083C5CDB}"/>
              </a:ext>
            </a:extLst>
          </p:cNvPr>
          <p:cNvSpPr>
            <a:spLocks noGrp="1"/>
          </p:cNvSpPr>
          <p:nvPr>
            <p:ph type="body" sz="quarter" idx="15"/>
          </p:nvPr>
        </p:nvSpPr>
        <p:spPr/>
        <p:txBody>
          <a:bodyPr>
            <a:normAutofit fontScale="55000" lnSpcReduction="20000"/>
          </a:bodyPr>
          <a:lstStyle/>
          <a:p>
            <a:endParaRPr lang="en-US"/>
          </a:p>
        </p:txBody>
      </p:sp>
      <p:sp>
        <p:nvSpPr>
          <p:cNvPr id="8" name="Text Placeholder 7">
            <a:extLst>
              <a:ext uri="{FF2B5EF4-FFF2-40B4-BE49-F238E27FC236}">
                <a16:creationId xmlns:a16="http://schemas.microsoft.com/office/drawing/2014/main" id="{ED58A5E7-3993-26DA-8B63-389EB349BF6F}"/>
              </a:ext>
            </a:extLst>
          </p:cNvPr>
          <p:cNvSpPr>
            <a:spLocks noGrp="1"/>
          </p:cNvSpPr>
          <p:nvPr>
            <p:ph type="body" sz="quarter" idx="16"/>
          </p:nvPr>
        </p:nvSpPr>
        <p:spPr/>
        <p:txBody>
          <a:bodyPr>
            <a:normAutofit fontScale="47500" lnSpcReduction="20000"/>
          </a:bodyPr>
          <a:lstStyle/>
          <a:p>
            <a:endParaRPr lang="en-US"/>
          </a:p>
        </p:txBody>
      </p:sp>
      <p:sp>
        <p:nvSpPr>
          <p:cNvPr id="11" name="Rectangle 10">
            <a:extLst>
              <a:ext uri="{FF2B5EF4-FFF2-40B4-BE49-F238E27FC236}">
                <a16:creationId xmlns:a16="http://schemas.microsoft.com/office/drawing/2014/main" id="{833FFAF5-24A9-E7CC-9C8F-F4CAEC584E6D}"/>
              </a:ext>
            </a:extLst>
          </p:cNvPr>
          <p:cNvSpPr/>
          <p:nvPr/>
        </p:nvSpPr>
        <p:spPr>
          <a:xfrm>
            <a:off x="1379094" y="2071124"/>
            <a:ext cx="9674941" cy="2551471"/>
          </a:xfrm>
          <a:prstGeom prst="rect">
            <a:avLst/>
          </a:prstGeom>
          <a:solidFill>
            <a:schemeClr val="bg1"/>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800">
                <a:solidFill>
                  <a:srgbClr val="800329"/>
                </a:solidFill>
              </a:rPr>
              <a:t>The </a:t>
            </a:r>
            <a:r>
              <a:rPr lang="en-US" sz="2800" b="1">
                <a:solidFill>
                  <a:srgbClr val="800329"/>
                </a:solidFill>
              </a:rPr>
              <a:t>impact materiality assessment process is fundamentally the same as the ‘salience’ process </a:t>
            </a:r>
            <a:r>
              <a:rPr lang="en-US" sz="2800">
                <a:solidFill>
                  <a:srgbClr val="800329"/>
                </a:solidFill>
              </a:rPr>
              <a:t>for prioritizing human rights risks in the context of HRDD. </a:t>
            </a:r>
          </a:p>
        </p:txBody>
      </p:sp>
    </p:spTree>
    <p:extLst>
      <p:ext uri="{BB962C8B-B14F-4D97-AF65-F5344CB8AC3E}">
        <p14:creationId xmlns:p14="http://schemas.microsoft.com/office/powerpoint/2010/main" val="3697588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84019BA-4547-8F62-4195-09694D14A88F}"/>
              </a:ext>
            </a:extLst>
          </p:cNvPr>
          <p:cNvSpPr>
            <a:spLocks noGrp="1"/>
          </p:cNvSpPr>
          <p:nvPr>
            <p:ph type="body" sz="quarter" idx="10"/>
          </p:nvPr>
        </p:nvSpPr>
        <p:spPr/>
        <p:txBody>
          <a:bodyPr/>
          <a:lstStyle/>
          <a:p>
            <a:r>
              <a:rPr lang="en-US" sz="3200"/>
              <a:t>Case study &amp; exercise</a:t>
            </a:r>
          </a:p>
        </p:txBody>
      </p:sp>
    </p:spTree>
    <p:extLst>
      <p:ext uri="{BB962C8B-B14F-4D97-AF65-F5344CB8AC3E}">
        <p14:creationId xmlns:p14="http://schemas.microsoft.com/office/powerpoint/2010/main" val="17704518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EB3BE92-65BC-8BAF-1C85-0DA775E0D130}"/>
              </a:ext>
            </a:extLst>
          </p:cNvPr>
          <p:cNvSpPr txBox="1"/>
          <p:nvPr/>
        </p:nvSpPr>
        <p:spPr>
          <a:xfrm>
            <a:off x="783658" y="506377"/>
            <a:ext cx="10886566" cy="5324535"/>
          </a:xfrm>
          <a:prstGeom prst="rect">
            <a:avLst/>
          </a:prstGeom>
          <a:noFill/>
        </p:spPr>
        <p:txBody>
          <a:bodyPr wrap="square" rtlCol="0">
            <a:spAutoFit/>
          </a:bodyPr>
          <a:lstStyle/>
          <a:p>
            <a:r>
              <a:rPr lang="en-US" sz="2000" b="1"/>
              <a:t>Scenario:</a:t>
            </a:r>
          </a:p>
          <a:p>
            <a:endParaRPr lang="en-US" sz="2000"/>
          </a:p>
          <a:p>
            <a:r>
              <a:rPr lang="en-US" sz="2000"/>
              <a:t>Global Paper is a large international publisher headquartered in the UK. A year ago, it started sourcing from a new supplier called SA Pulp, a paper mill based in South America. There is an NGO expose in the media about the effects of deforestation on local indigenous communities in South America and the story accuses SA Pulp of illegal land grabs. It alleges the SA Pulp sources wood from land previously used by indigenous communities who were forcibly removed without their consent or compensation 3 years prior. The indigenous community has recently tried to reclaim their land by occupying it, but was forcibly removed by the SA Pulp security, seriously injuring several people, one of which has since died due to the injuries sustained.</a:t>
            </a:r>
          </a:p>
          <a:p>
            <a:endParaRPr lang="en-US" sz="2000"/>
          </a:p>
          <a:p>
            <a:r>
              <a:rPr lang="en-US" sz="2000" u="sng"/>
              <a:t>Turn to your neighbor and take 7 minutes to discuss:</a:t>
            </a:r>
          </a:p>
          <a:p>
            <a:endParaRPr lang="en-US" sz="2000"/>
          </a:p>
          <a:p>
            <a:pPr marL="342900" indent="-342900">
              <a:buFont typeface="Arial" panose="020B0604020202020204" pitchFamily="34" charset="0"/>
              <a:buChar char="•"/>
            </a:pPr>
            <a:r>
              <a:rPr lang="en-US" sz="2000" b="1">
                <a:solidFill>
                  <a:srgbClr val="800329"/>
                </a:solidFill>
              </a:rPr>
              <a:t>What are the negative human rights impacts in this scenario? </a:t>
            </a:r>
          </a:p>
          <a:p>
            <a:pPr marL="342900" indent="-342900">
              <a:buFont typeface="Arial" panose="020B0604020202020204" pitchFamily="34" charset="0"/>
              <a:buChar char="•"/>
            </a:pPr>
            <a:endParaRPr lang="en-US" sz="2000" b="1">
              <a:solidFill>
                <a:srgbClr val="800329"/>
              </a:solidFill>
            </a:endParaRPr>
          </a:p>
          <a:p>
            <a:pPr marL="342900" indent="-342900">
              <a:buFont typeface="Arial" panose="020B0604020202020204" pitchFamily="34" charset="0"/>
              <a:buChar char="•"/>
            </a:pPr>
            <a:r>
              <a:rPr lang="en-US" sz="2000" b="1">
                <a:solidFill>
                  <a:srgbClr val="800329"/>
                </a:solidFill>
              </a:rPr>
              <a:t>What is Global Paper’s responsibility and what could it do to address these impacts?</a:t>
            </a:r>
          </a:p>
        </p:txBody>
      </p:sp>
    </p:spTree>
    <p:extLst>
      <p:ext uri="{BB962C8B-B14F-4D97-AF65-F5344CB8AC3E}">
        <p14:creationId xmlns:p14="http://schemas.microsoft.com/office/powerpoint/2010/main" val="28118694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65F0277-C69F-A041-232E-DE65B68B3B5A}"/>
              </a:ext>
            </a:extLst>
          </p:cNvPr>
          <p:cNvSpPr txBox="1"/>
          <p:nvPr/>
        </p:nvSpPr>
        <p:spPr>
          <a:xfrm>
            <a:off x="759417" y="542441"/>
            <a:ext cx="8404930" cy="584775"/>
          </a:xfrm>
          <a:prstGeom prst="rect">
            <a:avLst/>
          </a:prstGeom>
          <a:noFill/>
        </p:spPr>
        <p:txBody>
          <a:bodyPr wrap="none" rtlCol="0">
            <a:spAutoFit/>
          </a:bodyPr>
          <a:lstStyle/>
          <a:p>
            <a:r>
              <a:rPr lang="en-US" sz="3200" b="1">
                <a:latin typeface="Garamond" panose="02020404030301010803" pitchFamily="18" charset="0"/>
              </a:rPr>
              <a:t>Examples of collaborative industry-wide action</a:t>
            </a:r>
          </a:p>
        </p:txBody>
      </p:sp>
      <p:pic>
        <p:nvPicPr>
          <p:cNvPr id="8" name="Picture 7">
            <a:extLst>
              <a:ext uri="{FF2B5EF4-FFF2-40B4-BE49-F238E27FC236}">
                <a16:creationId xmlns:a16="http://schemas.microsoft.com/office/drawing/2014/main" id="{B1648E0A-BA05-4B78-8A3A-89EDB8EC50F6}"/>
              </a:ext>
            </a:extLst>
          </p:cNvPr>
          <p:cNvPicPr>
            <a:picLocks noChangeAspect="1"/>
          </p:cNvPicPr>
          <p:nvPr/>
        </p:nvPicPr>
        <p:blipFill>
          <a:blip r:embed="rId3"/>
          <a:stretch>
            <a:fillRect/>
          </a:stretch>
        </p:blipFill>
        <p:spPr>
          <a:xfrm>
            <a:off x="1153449" y="1630843"/>
            <a:ext cx="3594185" cy="1643852"/>
          </a:xfrm>
          <a:prstGeom prst="rect">
            <a:avLst/>
          </a:prstGeom>
        </p:spPr>
      </p:pic>
      <p:pic>
        <p:nvPicPr>
          <p:cNvPr id="10" name="Picture 9">
            <a:extLst>
              <a:ext uri="{FF2B5EF4-FFF2-40B4-BE49-F238E27FC236}">
                <a16:creationId xmlns:a16="http://schemas.microsoft.com/office/drawing/2014/main" id="{EF7C7E86-98D4-4F4B-7647-E89C358E525F}"/>
              </a:ext>
            </a:extLst>
          </p:cNvPr>
          <p:cNvPicPr>
            <a:picLocks noChangeAspect="1"/>
          </p:cNvPicPr>
          <p:nvPr/>
        </p:nvPicPr>
        <p:blipFill>
          <a:blip r:embed="rId4"/>
          <a:stretch>
            <a:fillRect/>
          </a:stretch>
        </p:blipFill>
        <p:spPr>
          <a:xfrm>
            <a:off x="5107905" y="1455139"/>
            <a:ext cx="5276916" cy="1439159"/>
          </a:xfrm>
          <a:prstGeom prst="rect">
            <a:avLst/>
          </a:prstGeom>
        </p:spPr>
      </p:pic>
      <p:pic>
        <p:nvPicPr>
          <p:cNvPr id="12" name="Picture 11">
            <a:extLst>
              <a:ext uri="{FF2B5EF4-FFF2-40B4-BE49-F238E27FC236}">
                <a16:creationId xmlns:a16="http://schemas.microsoft.com/office/drawing/2014/main" id="{D173B63B-503F-DBB5-5993-3D1F4458C7A6}"/>
              </a:ext>
            </a:extLst>
          </p:cNvPr>
          <p:cNvPicPr>
            <a:picLocks noChangeAspect="1"/>
          </p:cNvPicPr>
          <p:nvPr/>
        </p:nvPicPr>
        <p:blipFill>
          <a:blip r:embed="rId5"/>
          <a:stretch>
            <a:fillRect/>
          </a:stretch>
        </p:blipFill>
        <p:spPr>
          <a:xfrm>
            <a:off x="1031039" y="3647078"/>
            <a:ext cx="2584594" cy="1175441"/>
          </a:xfrm>
          <a:prstGeom prst="rect">
            <a:avLst/>
          </a:prstGeom>
        </p:spPr>
      </p:pic>
      <p:pic>
        <p:nvPicPr>
          <p:cNvPr id="14" name="Picture 13">
            <a:extLst>
              <a:ext uri="{FF2B5EF4-FFF2-40B4-BE49-F238E27FC236}">
                <a16:creationId xmlns:a16="http://schemas.microsoft.com/office/drawing/2014/main" id="{0881FAFF-2475-C4AC-BAB5-4F18E922ABD9}"/>
              </a:ext>
            </a:extLst>
          </p:cNvPr>
          <p:cNvPicPr>
            <a:picLocks noChangeAspect="1"/>
          </p:cNvPicPr>
          <p:nvPr/>
        </p:nvPicPr>
        <p:blipFill>
          <a:blip r:embed="rId6"/>
          <a:stretch>
            <a:fillRect/>
          </a:stretch>
        </p:blipFill>
        <p:spPr>
          <a:xfrm>
            <a:off x="6835266" y="3137927"/>
            <a:ext cx="3966314" cy="1280789"/>
          </a:xfrm>
          <a:prstGeom prst="rect">
            <a:avLst/>
          </a:prstGeom>
        </p:spPr>
      </p:pic>
      <p:pic>
        <p:nvPicPr>
          <p:cNvPr id="6" name="Picture 5">
            <a:extLst>
              <a:ext uri="{FF2B5EF4-FFF2-40B4-BE49-F238E27FC236}">
                <a16:creationId xmlns:a16="http://schemas.microsoft.com/office/drawing/2014/main" id="{DE3DF551-B8FB-E12F-0005-6FD809FA48FC}"/>
              </a:ext>
            </a:extLst>
          </p:cNvPr>
          <p:cNvPicPr>
            <a:picLocks noChangeAspect="1"/>
          </p:cNvPicPr>
          <p:nvPr/>
        </p:nvPicPr>
        <p:blipFill>
          <a:blip r:embed="rId7"/>
          <a:stretch>
            <a:fillRect/>
          </a:stretch>
        </p:blipFill>
        <p:spPr>
          <a:xfrm>
            <a:off x="4016053" y="3778322"/>
            <a:ext cx="2183704" cy="2003605"/>
          </a:xfrm>
          <a:prstGeom prst="rect">
            <a:avLst/>
          </a:prstGeom>
        </p:spPr>
      </p:pic>
      <p:pic>
        <p:nvPicPr>
          <p:cNvPr id="13" name="Picture 12">
            <a:extLst>
              <a:ext uri="{FF2B5EF4-FFF2-40B4-BE49-F238E27FC236}">
                <a16:creationId xmlns:a16="http://schemas.microsoft.com/office/drawing/2014/main" id="{8C88CA78-83E5-C06B-0EBD-D98D4B51234A}"/>
              </a:ext>
            </a:extLst>
          </p:cNvPr>
          <p:cNvPicPr>
            <a:picLocks noChangeAspect="1"/>
          </p:cNvPicPr>
          <p:nvPr/>
        </p:nvPicPr>
        <p:blipFill>
          <a:blip r:embed="rId8"/>
          <a:stretch>
            <a:fillRect/>
          </a:stretch>
        </p:blipFill>
        <p:spPr>
          <a:xfrm>
            <a:off x="6709034" y="4780124"/>
            <a:ext cx="3391639" cy="1266587"/>
          </a:xfrm>
          <a:prstGeom prst="rect">
            <a:avLst/>
          </a:prstGeom>
        </p:spPr>
      </p:pic>
    </p:spTree>
    <p:extLst>
      <p:ext uri="{BB962C8B-B14F-4D97-AF65-F5344CB8AC3E}">
        <p14:creationId xmlns:p14="http://schemas.microsoft.com/office/powerpoint/2010/main" val="31328230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CE71760-A8AB-2737-E1C8-6FB278C22E22}"/>
              </a:ext>
            </a:extLst>
          </p:cNvPr>
          <p:cNvSpPr>
            <a:spLocks noGrp="1"/>
          </p:cNvSpPr>
          <p:nvPr>
            <p:ph type="body" sz="quarter" idx="10"/>
          </p:nvPr>
        </p:nvSpPr>
        <p:spPr>
          <a:xfrm>
            <a:off x="3087683" y="3312700"/>
            <a:ext cx="6016625" cy="2224088"/>
          </a:xfrm>
        </p:spPr>
        <p:txBody>
          <a:bodyPr/>
          <a:lstStyle/>
          <a:p>
            <a:r>
              <a:rPr lang="en-US" sz="3600"/>
              <a:t>Q&amp;A</a:t>
            </a:r>
          </a:p>
        </p:txBody>
      </p:sp>
      <p:pic>
        <p:nvPicPr>
          <p:cNvPr id="4" name="Graphic 3" descr="Questions">
            <a:extLst>
              <a:ext uri="{FF2B5EF4-FFF2-40B4-BE49-F238E27FC236}">
                <a16:creationId xmlns:a16="http://schemas.microsoft.com/office/drawing/2014/main" id="{545C7E52-2973-5CBD-71F3-48042BFC6E5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420530" y="1636359"/>
            <a:ext cx="1350940" cy="1350940"/>
          </a:xfrm>
          <a:prstGeom prst="rect">
            <a:avLst/>
          </a:prstGeom>
        </p:spPr>
      </p:pic>
    </p:spTree>
    <p:extLst>
      <p:ext uri="{BB962C8B-B14F-4D97-AF65-F5344CB8AC3E}">
        <p14:creationId xmlns:p14="http://schemas.microsoft.com/office/powerpoint/2010/main" val="35395855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4F9BB4F-9561-8647-B1AD-53562D03C464}"/>
              </a:ext>
            </a:extLst>
          </p:cNvPr>
          <p:cNvSpPr>
            <a:spLocks noGrp="1"/>
          </p:cNvSpPr>
          <p:nvPr>
            <p:ph type="body" sz="quarter" idx="11"/>
          </p:nvPr>
        </p:nvSpPr>
        <p:spPr>
          <a:xfrm>
            <a:off x="6768803" y="1167579"/>
            <a:ext cx="5615041" cy="505529"/>
          </a:xfrm>
        </p:spPr>
        <p:txBody>
          <a:bodyPr/>
          <a:lstStyle/>
          <a:p>
            <a:pPr algn="ctr"/>
            <a:r>
              <a:rPr lang="en-US"/>
              <a:t>Francesca de Meillac</a:t>
            </a:r>
          </a:p>
        </p:txBody>
      </p:sp>
      <p:sp>
        <p:nvSpPr>
          <p:cNvPr id="4" name="Text Placeholder 3">
            <a:extLst>
              <a:ext uri="{FF2B5EF4-FFF2-40B4-BE49-F238E27FC236}">
                <a16:creationId xmlns:a16="http://schemas.microsoft.com/office/drawing/2014/main" id="{3F7D400C-62AE-404E-99C1-EF5EDD9B04F5}"/>
              </a:ext>
            </a:extLst>
          </p:cNvPr>
          <p:cNvSpPr>
            <a:spLocks noGrp="1"/>
          </p:cNvSpPr>
          <p:nvPr>
            <p:ph type="body" sz="quarter" idx="12"/>
          </p:nvPr>
        </p:nvSpPr>
        <p:spPr>
          <a:xfrm>
            <a:off x="7151149" y="1897187"/>
            <a:ext cx="4850350" cy="505529"/>
          </a:xfrm>
        </p:spPr>
        <p:txBody>
          <a:bodyPr/>
          <a:lstStyle/>
          <a:p>
            <a:pPr algn="ctr"/>
            <a:r>
              <a:rPr lang="en-US"/>
              <a:t>Francesca.deMeillac@shiftproject.org</a:t>
            </a:r>
          </a:p>
        </p:txBody>
      </p:sp>
      <p:sp>
        <p:nvSpPr>
          <p:cNvPr id="5" name="Text Placeholder 4">
            <a:extLst>
              <a:ext uri="{FF2B5EF4-FFF2-40B4-BE49-F238E27FC236}">
                <a16:creationId xmlns:a16="http://schemas.microsoft.com/office/drawing/2014/main" id="{3B8105CD-608D-3D42-976E-A7A35B9EE96F}"/>
              </a:ext>
            </a:extLst>
          </p:cNvPr>
          <p:cNvSpPr>
            <a:spLocks noGrp="1"/>
          </p:cNvSpPr>
          <p:nvPr>
            <p:ph type="body" sz="quarter" idx="13"/>
          </p:nvPr>
        </p:nvSpPr>
        <p:spPr>
          <a:xfrm>
            <a:off x="-642063" y="1044209"/>
            <a:ext cx="4276034" cy="700286"/>
          </a:xfrm>
        </p:spPr>
        <p:txBody>
          <a:bodyPr/>
          <a:lstStyle/>
          <a:p>
            <a:r>
              <a:rPr lang="en-US"/>
              <a:t>Contact us</a:t>
            </a:r>
          </a:p>
        </p:txBody>
      </p:sp>
      <p:sp>
        <p:nvSpPr>
          <p:cNvPr id="6" name="Text Placeholder 5">
            <a:extLst>
              <a:ext uri="{FF2B5EF4-FFF2-40B4-BE49-F238E27FC236}">
                <a16:creationId xmlns:a16="http://schemas.microsoft.com/office/drawing/2014/main" id="{28ED7596-927C-C14D-90FD-03A74A3C58D9}"/>
              </a:ext>
            </a:extLst>
          </p:cNvPr>
          <p:cNvSpPr>
            <a:spLocks noGrp="1"/>
          </p:cNvSpPr>
          <p:nvPr>
            <p:ph type="body" sz="quarter" idx="14"/>
          </p:nvPr>
        </p:nvSpPr>
        <p:spPr>
          <a:xfrm>
            <a:off x="6591750" y="3792151"/>
            <a:ext cx="5615041" cy="505529"/>
          </a:xfrm>
        </p:spPr>
        <p:txBody>
          <a:bodyPr/>
          <a:lstStyle/>
          <a:p>
            <a:pPr algn="ctr"/>
            <a:r>
              <a:rPr lang="en-US"/>
              <a:t>Zuzana Mocilenkova</a:t>
            </a:r>
          </a:p>
        </p:txBody>
      </p:sp>
      <p:sp>
        <p:nvSpPr>
          <p:cNvPr id="7" name="Text Placeholder 6">
            <a:extLst>
              <a:ext uri="{FF2B5EF4-FFF2-40B4-BE49-F238E27FC236}">
                <a16:creationId xmlns:a16="http://schemas.microsoft.com/office/drawing/2014/main" id="{B9CEC067-E770-814D-9403-BDF450EE192C}"/>
              </a:ext>
            </a:extLst>
          </p:cNvPr>
          <p:cNvSpPr>
            <a:spLocks noGrp="1"/>
          </p:cNvSpPr>
          <p:nvPr>
            <p:ph type="body" sz="quarter" idx="15"/>
          </p:nvPr>
        </p:nvSpPr>
        <p:spPr>
          <a:xfrm>
            <a:off x="7151150" y="4391728"/>
            <a:ext cx="4850350" cy="505529"/>
          </a:xfrm>
        </p:spPr>
        <p:txBody>
          <a:bodyPr/>
          <a:lstStyle/>
          <a:p>
            <a:pPr algn="ctr"/>
            <a:r>
              <a:rPr lang="en-US" err="1"/>
              <a:t>Zuzana.Mocilenkova@shiftproject.org</a:t>
            </a:r>
            <a:endParaRPr lang="en-US"/>
          </a:p>
        </p:txBody>
      </p:sp>
      <p:cxnSp>
        <p:nvCxnSpPr>
          <p:cNvPr id="8" name="Straight Connector 7">
            <a:extLst>
              <a:ext uri="{FF2B5EF4-FFF2-40B4-BE49-F238E27FC236}">
                <a16:creationId xmlns:a16="http://schemas.microsoft.com/office/drawing/2014/main" id="{971DCCF9-243B-5E45-949B-207B77D4FC49}"/>
              </a:ext>
            </a:extLst>
          </p:cNvPr>
          <p:cNvCxnSpPr>
            <a:cxnSpLocks/>
          </p:cNvCxnSpPr>
          <p:nvPr/>
        </p:nvCxnSpPr>
        <p:spPr>
          <a:xfrm>
            <a:off x="7578219" y="1673108"/>
            <a:ext cx="3642104" cy="0"/>
          </a:xfrm>
          <a:prstGeom prst="line">
            <a:avLst/>
          </a:prstGeom>
          <a:ln w="28575">
            <a:solidFill>
              <a:schemeClr val="tx2">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63C7918-558B-B742-933D-52F69D5D3DDB}"/>
              </a:ext>
            </a:extLst>
          </p:cNvPr>
          <p:cNvCxnSpPr>
            <a:cxnSpLocks/>
          </p:cNvCxnSpPr>
          <p:nvPr/>
        </p:nvCxnSpPr>
        <p:spPr>
          <a:xfrm>
            <a:off x="7578219" y="4297680"/>
            <a:ext cx="3642104" cy="0"/>
          </a:xfrm>
          <a:prstGeom prst="line">
            <a:avLst/>
          </a:prstGeom>
          <a:ln w="28575">
            <a:solidFill>
              <a:schemeClr val="tx2">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E6C84A28-4B61-719D-E010-B6A8D3E9196F}"/>
              </a:ext>
            </a:extLst>
          </p:cNvPr>
          <p:cNvPicPr>
            <a:picLocks noChangeAspect="1"/>
          </p:cNvPicPr>
          <p:nvPr/>
        </p:nvPicPr>
        <p:blipFill>
          <a:blip r:embed="rId3"/>
          <a:stretch>
            <a:fillRect/>
          </a:stretch>
        </p:blipFill>
        <p:spPr>
          <a:xfrm>
            <a:off x="4117063" y="527076"/>
            <a:ext cx="2687533" cy="2624708"/>
          </a:xfrm>
          <a:prstGeom prst="rect">
            <a:avLst/>
          </a:prstGeom>
        </p:spPr>
      </p:pic>
      <p:pic>
        <p:nvPicPr>
          <p:cNvPr id="2" name="Picture 1">
            <a:extLst>
              <a:ext uri="{FF2B5EF4-FFF2-40B4-BE49-F238E27FC236}">
                <a16:creationId xmlns:a16="http://schemas.microsoft.com/office/drawing/2014/main" id="{6A1AC8A6-B414-D9ED-FE72-C421B65F3753}"/>
              </a:ext>
            </a:extLst>
          </p:cNvPr>
          <p:cNvPicPr>
            <a:picLocks noChangeAspect="1"/>
          </p:cNvPicPr>
          <p:nvPr/>
        </p:nvPicPr>
        <p:blipFill>
          <a:blip r:embed="rId4"/>
          <a:stretch>
            <a:fillRect/>
          </a:stretch>
        </p:blipFill>
        <p:spPr>
          <a:xfrm>
            <a:off x="4117063" y="3071661"/>
            <a:ext cx="2953568" cy="2953568"/>
          </a:xfrm>
          <a:prstGeom prst="rect">
            <a:avLst/>
          </a:prstGeom>
        </p:spPr>
      </p:pic>
    </p:spTree>
    <p:extLst>
      <p:ext uri="{BB962C8B-B14F-4D97-AF65-F5344CB8AC3E}">
        <p14:creationId xmlns:p14="http://schemas.microsoft.com/office/powerpoint/2010/main" val="41138818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8">
            <a:extLst>
              <a:ext uri="{FF2B5EF4-FFF2-40B4-BE49-F238E27FC236}">
                <a16:creationId xmlns:a16="http://schemas.microsoft.com/office/drawing/2014/main" id="{6A1BED3E-9BBC-F745-9245-1F6C16401769}"/>
              </a:ext>
            </a:extLst>
          </p:cNvPr>
          <p:cNvSpPr txBox="1">
            <a:spLocks/>
          </p:cNvSpPr>
          <p:nvPr/>
        </p:nvSpPr>
        <p:spPr>
          <a:xfrm>
            <a:off x="1391787" y="2511772"/>
            <a:ext cx="9383712" cy="2406215"/>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i="1"/>
              <a:t>These slides are authored and owned by Shift Project Ltd. No one may distribute the slides, draw on the contents of the slides in any public communications, written or oral, nor make any statement that refers to Shift without the prior written consent of Shift. Nothing herein constitutes, nor should be construed as, legal advice. </a:t>
            </a:r>
          </a:p>
        </p:txBody>
      </p:sp>
      <p:sp>
        <p:nvSpPr>
          <p:cNvPr id="2" name="TextBox 1">
            <a:extLst>
              <a:ext uri="{FF2B5EF4-FFF2-40B4-BE49-F238E27FC236}">
                <a16:creationId xmlns:a16="http://schemas.microsoft.com/office/drawing/2014/main" id="{368F1187-4B0A-56F4-10B2-236526B75B39}"/>
              </a:ext>
            </a:extLst>
          </p:cNvPr>
          <p:cNvSpPr txBox="1"/>
          <p:nvPr/>
        </p:nvSpPr>
        <p:spPr>
          <a:xfrm>
            <a:off x="10035248" y="6420955"/>
            <a:ext cx="2046266" cy="246221"/>
          </a:xfrm>
          <a:prstGeom prst="rect">
            <a:avLst/>
          </a:prstGeom>
          <a:solidFill>
            <a:schemeClr val="bg2"/>
          </a:solidFill>
        </p:spPr>
        <p:txBody>
          <a:bodyPr wrap="square" rtlCol="0">
            <a:spAutoFit/>
          </a:bodyPr>
          <a:lstStyle/>
          <a:p>
            <a:endParaRPr lang="en-US" sz="1000"/>
          </a:p>
        </p:txBody>
      </p:sp>
    </p:spTree>
    <p:extLst>
      <p:ext uri="{BB962C8B-B14F-4D97-AF65-F5344CB8AC3E}">
        <p14:creationId xmlns:p14="http://schemas.microsoft.com/office/powerpoint/2010/main" val="379488164"/>
      </p:ext>
    </p:extLst>
  </p:cSld>
  <p:clrMapOvr>
    <a:masterClrMapping/>
  </p:clrMapOvr>
</p:sld>
</file>

<file path=ppt/theme/theme1.xml><?xml version="1.0" encoding="utf-8"?>
<a:theme xmlns:a="http://schemas.openxmlformats.org/drawingml/2006/main" name="Office Theme">
  <a:themeElements>
    <a:clrScheme name="Carnstone 1">
      <a:dk1>
        <a:srgbClr val="285059"/>
      </a:dk1>
      <a:lt1>
        <a:srgbClr val="FFFFFF"/>
      </a:lt1>
      <a:dk2>
        <a:srgbClr val="0091D8"/>
      </a:dk2>
      <a:lt2>
        <a:srgbClr val="F5F5F5"/>
      </a:lt2>
      <a:accent1>
        <a:srgbClr val="0071BC"/>
      </a:accent1>
      <a:accent2>
        <a:srgbClr val="285059"/>
      </a:accent2>
      <a:accent3>
        <a:srgbClr val="E8DFCF"/>
      </a:accent3>
      <a:accent4>
        <a:srgbClr val="F0B39B"/>
      </a:accent4>
      <a:accent5>
        <a:srgbClr val="384851"/>
      </a:accent5>
      <a:accent6>
        <a:srgbClr val="55606E"/>
      </a:accent6>
      <a:hlink>
        <a:srgbClr val="00AEEF"/>
      </a:hlink>
      <a:folHlink>
        <a:srgbClr val="55606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custClrLst>
    <a:custClr name="Dark Blue">
      <a:srgbClr val="28505A"/>
    </a:custClr>
    <a:custClr name="Blue">
      <a:srgbClr val="0091D8"/>
    </a:custClr>
    <a:custClr name="Cream">
      <a:srgbClr val="E3D7C8"/>
    </a:custClr>
    <a:custClr name="Salmon">
      <a:srgbClr val="F0B49B"/>
    </a:custClr>
    <a:custClr name="Peach">
      <a:srgbClr val="FFD7AF"/>
    </a:custClr>
    <a:custClr name="Red">
      <a:srgbClr val="F05049"/>
    </a:custClr>
    <a:custClr name="Sage">
      <a:srgbClr val="CBCEC2"/>
    </a:custClr>
    <a:custClr name="Green">
      <a:srgbClr val="00A070"/>
    </a:custClr>
    <a:custClr name="Orange">
      <a:srgbClr val="FFAA5A"/>
    </a:custClr>
    <a:custClr name="Grape">
      <a:srgbClr val="641E3C"/>
    </a:custClr>
    <a:custClr name="Lockwood Green">
      <a:srgbClr val="004F3B"/>
    </a:custClr>
    <a:custClr name="Teal">
      <a:srgbClr val="008697"/>
    </a:custClr>
  </a:custClrLst>
  <a:extLst>
    <a:ext uri="{05A4C25C-085E-4340-85A3-A5531E510DB2}">
      <thm15:themeFamily xmlns:thm15="http://schemas.microsoft.com/office/thememl/2012/main" name="Carnstone-Presentation-Template-V3" id="{66D255E1-12F4-4799-AB8E-CC358A1C414B}" vid="{65A57E36-6F9E-4E24-9EA2-7F9C848ED3F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2479</Words>
  <Application>Microsoft Office PowerPoint</Application>
  <PresentationFormat>Widescreen</PresentationFormat>
  <Paragraphs>325</Paragraphs>
  <Slides>25</Slides>
  <Notes>24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25</vt:i4>
      </vt:variant>
    </vt:vector>
  </HeadingPairs>
  <TitlesOfParts>
    <vt:vector size="35" baseType="lpstr">
      <vt:lpstr>.PingFang SC Regular</vt:lpstr>
      <vt:lpstr>American Typewriter</vt:lpstr>
      <vt:lpstr>Arial</vt:lpstr>
      <vt:lpstr>Calibri</vt:lpstr>
      <vt:lpstr>Century Gothic</vt:lpstr>
      <vt:lpstr>Garamond</vt:lpstr>
      <vt:lpstr>Helvetica Neue</vt:lpstr>
      <vt:lpstr>Open Sans</vt:lpstr>
      <vt:lpstr>Wingdings</vt:lpstr>
      <vt:lpstr>Office Theme</vt:lpstr>
      <vt:lpstr>PowerPoint Presentation</vt:lpstr>
      <vt:lpstr>An introduction to human rights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Wilkins</dc:creator>
  <cp:lastModifiedBy>Emma Wilkins</cp:lastModifiedBy>
  <cp:revision>1</cp:revision>
  <dcterms:created xsi:type="dcterms:W3CDTF">2023-07-13T11:20:30Z</dcterms:created>
  <dcterms:modified xsi:type="dcterms:W3CDTF">2023-07-13T11:24:02Z</dcterms:modified>
</cp:coreProperties>
</file>