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833" r:id="rId2"/>
  </p:sldMasterIdLst>
  <p:notesMasterIdLst>
    <p:notesMasterId r:id="rId19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82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4EFEE5-4E87-4A07-868A-3865F91E3231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03D3AF-66F5-434A-B239-B19EAE400E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771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FM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83EE0D-B1D9-6D4B-BDFB-30BDCD5E4CE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4611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Woodland target – 16.5% by 2050…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363FE9-2645-4B4D-8AC8-9607979A108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ea typeface="ＭＳ Ｐゴシック" charset="-128"/>
                <a:cs typeface="+mn-cs"/>
              </a:rPr>
              <a:pPr marL="0" marR="0" lvl="0" indent="0" algn="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charset="0"/>
              <a:ea typeface="ＭＳ Ｐゴシック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40825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Woodland target – 16.5% by 2050…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363FE9-2645-4B4D-8AC8-9607979A108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ea typeface="ＭＳ Ｐゴシック" charset="-128"/>
                <a:cs typeface="+mn-cs"/>
              </a:rPr>
              <a:pPr marL="0" marR="0" lvl="0" indent="0" algn="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charset="0"/>
              <a:ea typeface="ＭＳ Ｐゴシック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11930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200">
                <a:latin typeface="WWF"/>
                <a:ea typeface="ＭＳ Ｐゴシック"/>
              </a:rPr>
              <a:t>inadequate policies, </a:t>
            </a:r>
          </a:p>
          <a:p>
            <a:r>
              <a:rPr lang="en-GB" sz="1200">
                <a:latin typeface="WWF"/>
                <a:ea typeface="ＭＳ Ｐゴシック"/>
              </a:rPr>
              <a:t>holding out as supervising when failing to do so 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363FE9-2645-4B4D-8AC8-9607979A108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ea typeface="ＭＳ Ｐゴシック" charset="-128"/>
                <a:cs typeface="+mn-cs"/>
              </a:rPr>
              <a:pPr marL="0" marR="0" lvl="0" indent="0" algn="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charset="0"/>
              <a:ea typeface="ＭＳ Ｐゴシック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48682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1_Title Slide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</p:sp>
      <p:sp>
        <p:nvSpPr>
          <p:cNvPr id="16" name="Google Shape;16;p32"/>
          <p:cNvSpPr txBox="1">
            <a:spLocks noGrp="1"/>
          </p:cNvSpPr>
          <p:nvPr>
            <p:ph type="ftr" idx="11"/>
          </p:nvPr>
        </p:nvSpPr>
        <p:spPr>
          <a:xfrm>
            <a:off x="8958382" y="6304327"/>
            <a:ext cx="220589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2"/>
          <p:cNvSpPr txBox="1">
            <a:spLocks noGrp="1"/>
          </p:cNvSpPr>
          <p:nvPr>
            <p:ph type="sldNum" idx="12"/>
          </p:nvPr>
        </p:nvSpPr>
        <p:spPr>
          <a:xfrm>
            <a:off x="11263920" y="6304327"/>
            <a:ext cx="63890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Sofia"/>
                <a:ea typeface="Sofia"/>
                <a:cs typeface="Sofia"/>
                <a:sym typeface="Sofia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Sofia"/>
                <a:ea typeface="Sofia"/>
                <a:cs typeface="Sofia"/>
                <a:sym typeface="Sofia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Sofia"/>
                <a:ea typeface="Sofia"/>
                <a:cs typeface="Sofia"/>
                <a:sym typeface="Sofia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Sofia"/>
                <a:ea typeface="Sofia"/>
                <a:cs typeface="Sofia"/>
                <a:sym typeface="Sofia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Sofia"/>
                <a:ea typeface="Sofia"/>
                <a:cs typeface="Sofia"/>
                <a:sym typeface="Sofia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Sofia"/>
                <a:ea typeface="Sofia"/>
                <a:cs typeface="Sofia"/>
                <a:sym typeface="Sofia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Sofia"/>
                <a:ea typeface="Sofia"/>
                <a:cs typeface="Sofia"/>
                <a:sym typeface="Sofia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Sofia"/>
                <a:ea typeface="Sofia"/>
                <a:cs typeface="Sofia"/>
                <a:sym typeface="Sofia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Sofia"/>
                <a:ea typeface="Sofia"/>
                <a:cs typeface="Sofia"/>
                <a:sym typeface="Sofi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23116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7467" y="2558477"/>
            <a:ext cx="10397067" cy="1391078"/>
          </a:xfrm>
          <a:prstGeom prst="rect">
            <a:avLst/>
          </a:prstGeom>
        </p:spPr>
      </p:pic>
      <p:sp>
        <p:nvSpPr>
          <p:cNvPr id="9" name="Date Placeholder 2"/>
          <p:cNvSpPr>
            <a:spLocks noGrp="1"/>
          </p:cNvSpPr>
          <p:nvPr>
            <p:ph type="dt" sz="half" idx="10"/>
          </p:nvPr>
        </p:nvSpPr>
        <p:spPr>
          <a:xfrm>
            <a:off x="482600" y="6411914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Open Sans" charset="0"/>
                <a:ea typeface="Open Sans" charset="0"/>
                <a:cs typeface="Open Sans" charset="0"/>
              </a:defRPr>
            </a:lvl1pPr>
          </a:lstStyle>
          <a:p>
            <a:fld id="{3294928B-1E8A-B248-B127-DC671163871E}" type="datetime5">
              <a:rPr lang="en-GB" altLang="en-US" smtClean="0"/>
              <a:pPr/>
              <a:t>13-Jul-23</a:t>
            </a:fld>
            <a:endParaRPr lang="en-GB" altLang="en-US"/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0" y="6411914"/>
            <a:ext cx="603251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Open Sans" charset="0"/>
                <a:ea typeface="Open Sans" charset="0"/>
                <a:cs typeface="Open Sans" charset="0"/>
              </a:defRPr>
            </a:lvl1pPr>
          </a:lstStyle>
          <a:p>
            <a:fld id="{64D12AD2-1D31-394E-8416-BAA4103ED745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9996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2"/>
          <p:cNvSpPr>
            <a:spLocks noGrp="1"/>
          </p:cNvSpPr>
          <p:nvPr>
            <p:ph type="dt" sz="half" idx="10"/>
          </p:nvPr>
        </p:nvSpPr>
        <p:spPr>
          <a:xfrm>
            <a:off x="482600" y="6411914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Open Sans" charset="0"/>
                <a:ea typeface="Open Sans" charset="0"/>
                <a:cs typeface="Open Sans" charset="0"/>
              </a:defRPr>
            </a:lvl1pPr>
          </a:lstStyle>
          <a:p>
            <a:fld id="{3294928B-1E8A-B248-B127-DC671163871E}" type="datetime5">
              <a:rPr lang="en-GB" altLang="en-US" smtClean="0"/>
              <a:pPr/>
              <a:t>13-Jul-23</a:t>
            </a:fld>
            <a:endParaRPr lang="en-GB" altLang="en-US"/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0" y="6411914"/>
            <a:ext cx="603251" cy="365125"/>
          </a:xfrm>
          <a:prstGeom prst="rect">
            <a:avLst/>
          </a:prstGeom>
        </p:spPr>
        <p:txBody>
          <a:bodyPr/>
          <a:lstStyle>
            <a:lvl1pPr algn="r">
              <a:defRPr>
                <a:latin typeface="Open Sans" charset="0"/>
                <a:ea typeface="Open Sans" charset="0"/>
                <a:cs typeface="Open Sans" charset="0"/>
              </a:defRPr>
            </a:lvl1pPr>
          </a:lstStyle>
          <a:p>
            <a:fld id="{64D12AD2-1D31-394E-8416-BAA4103ED745}" type="slidenum">
              <a:rPr lang="en-US" altLang="en-US" smtClean="0"/>
              <a:pPr/>
              <a:t>‹#›</a:t>
            </a:fld>
            <a:endParaRPr lang="en-US" altLang="en-US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301626" y="195442"/>
            <a:ext cx="1036193" cy="1133475"/>
            <a:chOff x="452438" y="0"/>
            <a:chExt cx="777145" cy="1133475"/>
          </a:xfrm>
        </p:grpSpPr>
        <p:sp>
          <p:nvSpPr>
            <p:cNvPr id="12" name="Rectangle 11"/>
            <p:cNvSpPr/>
            <p:nvPr userDrawn="1"/>
          </p:nvSpPr>
          <p:spPr>
            <a:xfrm>
              <a:off x="452438" y="0"/>
              <a:ext cx="777145" cy="11334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pic>
          <p:nvPicPr>
            <p:cNvPr id="13" name="Picture 12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7808" y="138348"/>
              <a:ext cx="445588" cy="8605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32019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937"/>
          <a:stretch/>
        </p:blipFill>
        <p:spPr>
          <a:xfrm>
            <a:off x="0" y="1"/>
            <a:ext cx="12192000" cy="5734050"/>
          </a:xfrm>
          <a:prstGeom prst="rect">
            <a:avLst/>
          </a:prstGeom>
        </p:spPr>
      </p:pic>
      <p:grpSp>
        <p:nvGrpSpPr>
          <p:cNvPr id="7" name="Group 6"/>
          <p:cNvGrpSpPr/>
          <p:nvPr userDrawn="1"/>
        </p:nvGrpSpPr>
        <p:grpSpPr>
          <a:xfrm>
            <a:off x="301626" y="195442"/>
            <a:ext cx="1036193" cy="1133475"/>
            <a:chOff x="452438" y="0"/>
            <a:chExt cx="777145" cy="1133475"/>
          </a:xfrm>
        </p:grpSpPr>
        <p:sp>
          <p:nvSpPr>
            <p:cNvPr id="8" name="Rectangle 7"/>
            <p:cNvSpPr/>
            <p:nvPr userDrawn="1"/>
          </p:nvSpPr>
          <p:spPr>
            <a:xfrm>
              <a:off x="452438" y="0"/>
              <a:ext cx="777145" cy="11334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pic>
          <p:nvPicPr>
            <p:cNvPr id="9" name="Picture 8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7808" y="138348"/>
              <a:ext cx="445588" cy="860583"/>
            </a:xfrm>
            <a:prstGeom prst="rect">
              <a:avLst/>
            </a:prstGeom>
          </p:spPr>
        </p:pic>
      </p:grpSp>
      <p:sp>
        <p:nvSpPr>
          <p:cNvPr id="12" name="Date Placeholder 2"/>
          <p:cNvSpPr>
            <a:spLocks noGrp="1"/>
          </p:cNvSpPr>
          <p:nvPr>
            <p:ph type="dt" sz="half" idx="10"/>
          </p:nvPr>
        </p:nvSpPr>
        <p:spPr>
          <a:xfrm>
            <a:off x="482600" y="6411914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" charset="0"/>
                <a:ea typeface="Open Sans" charset="0"/>
                <a:cs typeface="Open Sans" charset="0"/>
              </a:defRPr>
            </a:lvl1pPr>
          </a:lstStyle>
          <a:p>
            <a:fld id="{3294928B-1E8A-B248-B127-DC671163871E}" type="datetime5">
              <a:rPr lang="en-GB" altLang="en-US" smtClean="0"/>
              <a:pPr/>
              <a:t>13-Jul-23</a:t>
            </a:fld>
            <a:endParaRPr lang="en-GB" altLang="en-US"/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0" y="6411914"/>
            <a:ext cx="603251" cy="365125"/>
          </a:xfrm>
          <a:prstGeom prst="rect">
            <a:avLst/>
          </a:prstGeom>
        </p:spPr>
        <p:txBody>
          <a:bodyPr anchor="ctr"/>
          <a:lstStyle>
            <a:lvl1pPr>
              <a:defRPr sz="900">
                <a:solidFill>
                  <a:schemeClr val="tx1"/>
                </a:solidFill>
                <a:latin typeface="Open Sans" charset="0"/>
                <a:ea typeface="Open Sans" charset="0"/>
                <a:cs typeface="Open Sans" charset="0"/>
              </a:defRPr>
            </a:lvl1pPr>
          </a:lstStyle>
          <a:p>
            <a:fld id="{64D12AD2-1D31-394E-8416-BAA4103ED745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24359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117EFE7-138C-5546-80BA-9C1C1F33F6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944563"/>
            <a:ext cx="11160124" cy="746126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8690E3-1C46-5F4D-94F7-1D00B2FDCC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5938" y="1989138"/>
            <a:ext cx="11160124" cy="450056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F2561A-E018-B64B-883B-61C926D3BD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15938" y="6518274"/>
            <a:ext cx="4274018" cy="3397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000">
                <a:solidFill>
                  <a:srgbClr val="28505A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AE9C80-3238-2C4F-86AA-79627D06A1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87125" y="333376"/>
            <a:ext cx="388938" cy="1793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000">
                <a:solidFill>
                  <a:srgbClr val="0091D8"/>
                </a:solidFill>
              </a:defRPr>
            </a:lvl1pPr>
          </a:lstStyle>
          <a:p>
            <a:fld id="{04D94E0E-EED5-F449-AA70-2D102764D78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235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rgbClr val="0091D8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900"/>
        </a:spcBef>
        <a:buClr>
          <a:srgbClr val="0091D8"/>
        </a:buClr>
        <a:buFontTx/>
        <a:buNone/>
        <a:tabLst/>
        <a:defRPr sz="18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1pPr>
      <a:lvl2pPr marL="182563" indent="-182563" algn="l" defTabSz="914400" rtl="0" eaLnBrk="1" latinLnBrk="0" hangingPunct="1">
        <a:lnSpc>
          <a:spcPct val="120000"/>
        </a:lnSpc>
        <a:spcBef>
          <a:spcPts val="900"/>
        </a:spcBef>
        <a:buClr>
          <a:srgbClr val="0091D8"/>
        </a:buClr>
        <a:buFont typeface="Arial" panose="020B0604020202020204" pitchFamily="34" charset="0"/>
        <a:buChar char="•"/>
        <a:tabLst/>
        <a:defRPr sz="18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2pPr>
      <a:lvl3pPr marL="488950" indent="-311150" algn="l" defTabSz="914400" rtl="0" eaLnBrk="1" latinLnBrk="0" hangingPunct="1">
        <a:lnSpc>
          <a:spcPct val="120000"/>
        </a:lnSpc>
        <a:spcBef>
          <a:spcPts val="800"/>
        </a:spcBef>
        <a:buClr>
          <a:srgbClr val="0091D8"/>
        </a:buClr>
        <a:buFont typeface=".PingFang SC Regular"/>
        <a:buChar char="－"/>
        <a:tabLst/>
        <a:defRPr sz="18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3pPr>
      <a:lvl4pPr marL="182563" indent="-173038" algn="l" defTabSz="914400" rtl="0" eaLnBrk="1" latinLnBrk="0" hangingPunct="1">
        <a:lnSpc>
          <a:spcPct val="120000"/>
        </a:lnSpc>
        <a:spcBef>
          <a:spcPts val="800"/>
        </a:spcBef>
        <a:buClr>
          <a:srgbClr val="0091D8"/>
        </a:buClr>
        <a:buFont typeface="Arial" panose="020B0604020202020204" pitchFamily="34" charset="0"/>
        <a:buChar char="•"/>
        <a:tabLst/>
        <a:defRPr sz="16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4pPr>
      <a:lvl5pPr marL="9525" indent="0" algn="l" defTabSz="914400" rtl="0" eaLnBrk="1" latinLnBrk="0" hangingPunct="1">
        <a:lnSpc>
          <a:spcPct val="120000"/>
        </a:lnSpc>
        <a:spcBef>
          <a:spcPts val="700"/>
        </a:spcBef>
        <a:buClr>
          <a:srgbClr val="0091D8"/>
        </a:buClr>
        <a:buFontTx/>
        <a:buNone/>
        <a:tabLst/>
        <a:defRPr sz="14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0" userDrawn="1">
          <p15:clr>
            <a:srgbClr val="F26B43"/>
          </p15:clr>
        </p15:guide>
        <p15:guide id="2" orient="horz" pos="4088" userDrawn="1">
          <p15:clr>
            <a:srgbClr val="F26B43"/>
          </p15:clr>
        </p15:guide>
        <p15:guide id="3" pos="325" userDrawn="1">
          <p15:clr>
            <a:srgbClr val="F26B43"/>
          </p15:clr>
        </p15:guide>
        <p15:guide id="4" pos="7355" userDrawn="1">
          <p15:clr>
            <a:srgbClr val="F26B43"/>
          </p15:clr>
        </p15:guide>
        <p15:guide id="5" pos="3749" userDrawn="1">
          <p15:clr>
            <a:srgbClr val="F26B43"/>
          </p15:clr>
        </p15:guide>
        <p15:guide id="6" pos="3931" userDrawn="1">
          <p15:clr>
            <a:srgbClr val="F26B43"/>
          </p15:clr>
        </p15:guide>
        <p15:guide id="7" orient="horz" pos="323" userDrawn="1">
          <p15:clr>
            <a:srgbClr val="F26B43"/>
          </p15:clr>
        </p15:guide>
        <p15:guide id="8" orient="horz" pos="595" userDrawn="1">
          <p15:clr>
            <a:srgbClr val="F26B43"/>
          </p15:clr>
        </p15:guide>
        <p15:guide id="9" orient="horz" pos="1253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2"/>
          </p:nvPr>
        </p:nvSpPr>
        <p:spPr>
          <a:xfrm>
            <a:off x="482600" y="6411914"/>
            <a:ext cx="2844800" cy="365125"/>
          </a:xfrm>
          <a:prstGeom prst="rect">
            <a:avLst/>
          </a:prstGeom>
        </p:spPr>
        <p:txBody>
          <a:bodyPr anchor="ctr"/>
          <a:lstStyle>
            <a:lvl1pPr>
              <a:defRPr sz="900">
                <a:solidFill>
                  <a:schemeClr val="tx1"/>
                </a:solidFill>
                <a:latin typeface="Open Sans" charset="0"/>
                <a:ea typeface="Open Sans" charset="0"/>
                <a:cs typeface="Open Sans" charset="0"/>
              </a:defRPr>
            </a:lvl1pPr>
          </a:lstStyle>
          <a:p>
            <a:fld id="{3294928B-1E8A-B248-B127-DC671163871E}" type="datetime5">
              <a:rPr lang="en-GB" altLang="en-US" smtClean="0"/>
              <a:pPr/>
              <a:t>13-Jul-23</a:t>
            </a:fld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0" y="6411914"/>
            <a:ext cx="603251" cy="365125"/>
          </a:xfrm>
          <a:prstGeom prst="rect">
            <a:avLst/>
          </a:prstGeom>
        </p:spPr>
        <p:txBody>
          <a:bodyPr anchor="ctr"/>
          <a:lstStyle>
            <a:lvl1pPr algn="r">
              <a:defRPr sz="900">
                <a:solidFill>
                  <a:schemeClr val="tx1"/>
                </a:solidFill>
                <a:latin typeface="Open Sans" charset="0"/>
                <a:ea typeface="Open Sans" charset="0"/>
                <a:cs typeface="Open Sans" charset="0"/>
              </a:defRPr>
            </a:lvl1pPr>
          </a:lstStyle>
          <a:p>
            <a:fld id="{64D12AD2-1D31-394E-8416-BAA4103ED745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95120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  <p:sldLayoutId id="2147483854" r:id="rId2"/>
    <p:sldLayoutId id="2147483834" r:id="rId3"/>
  </p:sldLayoutIdLst>
  <p:hf hdr="0" ftr="0"/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+mj-cs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61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ow angle photography of green trees during daytime">
            <a:extLst>
              <a:ext uri="{FF2B5EF4-FFF2-40B4-BE49-F238E27FC236}">
                <a16:creationId xmlns:a16="http://schemas.microsoft.com/office/drawing/2014/main" id="{2F005106-D412-A609-53CD-12287D7A62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58" b="5673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sp>
        <p:nvSpPr>
          <p:cNvPr id="2055" name="Footer Placeholder 2">
            <a:extLst>
              <a:ext uri="{FF2B5EF4-FFF2-40B4-BE49-F238E27FC236}">
                <a16:creationId xmlns:a16="http://schemas.microsoft.com/office/drawing/2014/main" id="{91E6D288-8008-FA6A-1D9B-077DB6911162}"/>
              </a:ext>
            </a:extLst>
          </p:cNvPr>
          <p:cNvSpPr>
            <a:spLocks noGrp="1"/>
          </p:cNvSpPr>
          <p:nvPr>
            <p:ph type="ftr" idx="11"/>
          </p:nvPr>
        </p:nvSpPr>
        <p:spPr>
          <a:xfrm>
            <a:off x="8958382" y="6304327"/>
            <a:ext cx="22058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2057" name="Slide Number Placeholder 3">
            <a:extLst>
              <a:ext uri="{FF2B5EF4-FFF2-40B4-BE49-F238E27FC236}">
                <a16:creationId xmlns:a16="http://schemas.microsoft.com/office/drawing/2014/main" id="{46AB05CA-99E3-916B-B207-1378F289C564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11263920" y="6304327"/>
            <a:ext cx="638908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60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600"/>
                </a:spcAft>
                <a:buNone/>
              </a:pPr>
              <a:t>1</a:t>
            </a:fld>
            <a:endParaRPr lang="en-US"/>
          </a:p>
        </p:txBody>
      </p:sp>
      <p:sp>
        <p:nvSpPr>
          <p:cNvPr id="4" name="Title 5">
            <a:extLst>
              <a:ext uri="{FF2B5EF4-FFF2-40B4-BE49-F238E27FC236}">
                <a16:creationId xmlns:a16="http://schemas.microsoft.com/office/drawing/2014/main" id="{B7A144DF-5139-8887-4C98-3E73BC372433}"/>
              </a:ext>
            </a:extLst>
          </p:cNvPr>
          <p:cNvSpPr txBox="1">
            <a:spLocks/>
          </p:cNvSpPr>
          <p:nvPr/>
        </p:nvSpPr>
        <p:spPr>
          <a:xfrm>
            <a:off x="20" y="395606"/>
            <a:ext cx="8138140" cy="128046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rgbClr val="0091D8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/>
              <a:t>Biodiversity</a:t>
            </a:r>
          </a:p>
        </p:txBody>
      </p:sp>
    </p:spTree>
    <p:extLst>
      <p:ext uri="{BB962C8B-B14F-4D97-AF65-F5344CB8AC3E}">
        <p14:creationId xmlns:p14="http://schemas.microsoft.com/office/powerpoint/2010/main" val="3162835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quarter" idx="10"/>
          </p:nvPr>
        </p:nvSpPr>
        <p:spPr>
          <a:xfrm>
            <a:off x="1885950" y="6411914"/>
            <a:ext cx="21336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37A1262C-77D2-CF45-95C7-20F4D6463FD3}" type="datetime5">
              <a:rPr lang="en-GB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13-Jul-23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1524000" y="6411914"/>
            <a:ext cx="452438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F2A46E3C-E826-B041-B966-497BBE2E8509}" type="slidenum">
              <a:rPr lang="en-US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en-US">
              <a:solidFill>
                <a:prstClr val="black"/>
              </a:solidFill>
            </a:endParaRPr>
          </a:p>
        </p:txBody>
      </p:sp>
      <p:sp>
        <p:nvSpPr>
          <p:cNvPr id="25603" name="TextBox 7"/>
          <p:cNvSpPr txBox="1">
            <a:spLocks noChangeArrowheads="1"/>
          </p:cNvSpPr>
          <p:nvPr/>
        </p:nvSpPr>
        <p:spPr bwMode="auto">
          <a:xfrm>
            <a:off x="1524000" y="4300682"/>
            <a:ext cx="8262257" cy="2103333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txBody>
          <a:bodyPr wrap="square" lIns="91440" tIns="45720" rIns="91440" bIns="45720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5400">
                <a:solidFill>
                  <a:srgbClr val="FFFFFF"/>
                </a:solidFill>
                <a:latin typeface="WWF"/>
                <a:ea typeface="WWF" charset="0"/>
                <a:cs typeface="WWF" charset="0"/>
              </a:rPr>
              <a:t>Book Chain Project Annual Seminar – Jake White, </a:t>
            </a:r>
            <a:r>
              <a:rPr lang="en-US" altLang="en-US" sz="5400" err="1">
                <a:solidFill>
                  <a:srgbClr val="FFFFFF"/>
                </a:solidFill>
                <a:latin typeface="WWF"/>
                <a:ea typeface="WWF" charset="0"/>
                <a:cs typeface="WWF" charset="0"/>
              </a:rPr>
              <a:t>HoLA</a:t>
            </a:r>
            <a:r>
              <a:rPr lang="en-US" altLang="en-US" sz="5400">
                <a:solidFill>
                  <a:srgbClr val="FFFFFF"/>
                </a:solidFill>
                <a:latin typeface="WWF"/>
                <a:ea typeface="WWF" charset="0"/>
                <a:cs typeface="WWF" charset="0"/>
              </a:rPr>
              <a:t>, WWF-UK </a:t>
            </a:r>
          </a:p>
        </p:txBody>
      </p:sp>
    </p:spTree>
    <p:extLst>
      <p:ext uri="{BB962C8B-B14F-4D97-AF65-F5344CB8AC3E}">
        <p14:creationId xmlns:p14="http://schemas.microsoft.com/office/powerpoint/2010/main" val="159188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>
          <a:xfrm>
            <a:off x="1885950" y="6411914"/>
            <a:ext cx="21336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632B1488-39F5-234D-823F-9FB20CCD297E}" type="datetime5">
              <a:rPr lang="en-GB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13-Jul-23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1524000" y="6411914"/>
            <a:ext cx="452438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BB8728EE-9C36-F449-9294-D3AD382BC632}" type="slidenum">
              <a:rPr lang="en-US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en-US">
              <a:solidFill>
                <a:prstClr val="black"/>
              </a:solidFill>
            </a:endParaRPr>
          </a:p>
        </p:txBody>
      </p:sp>
      <p:sp>
        <p:nvSpPr>
          <p:cNvPr id="18" name="Isosceles Triangle 17"/>
          <p:cNvSpPr/>
          <p:nvPr/>
        </p:nvSpPr>
        <p:spPr>
          <a:xfrm rot="5400000">
            <a:off x="5443538" y="5368925"/>
            <a:ext cx="393700" cy="514350"/>
          </a:xfrm>
          <a:prstGeom prst="triangle">
            <a:avLst>
              <a:gd name="adj" fmla="val 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>
              <a:defRPr/>
            </a:pPr>
            <a:endParaRPr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12" name="TextBox 9"/>
          <p:cNvSpPr txBox="1">
            <a:spLocks noChangeArrowheads="1"/>
          </p:cNvSpPr>
          <p:nvPr/>
        </p:nvSpPr>
        <p:spPr bwMode="auto">
          <a:xfrm>
            <a:off x="1889760" y="1438657"/>
            <a:ext cx="7030720" cy="83351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ts val="200"/>
              </a:spcAft>
            </a:pPr>
            <a:r>
              <a:rPr lang="en-US" altLang="en-US" sz="4800">
                <a:solidFill>
                  <a:prstClr val="white"/>
                </a:solidFill>
                <a:latin typeface="WWF" charset="0"/>
                <a:ea typeface="WWF" charset="0"/>
                <a:cs typeface="WWF" charset="0"/>
              </a:rPr>
              <a:t>Intro &amp; disclaimer!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F37008C-528D-49F1-BEED-B73C42B24E43}"/>
              </a:ext>
            </a:extLst>
          </p:cNvPr>
          <p:cNvSpPr txBox="1"/>
          <p:nvPr/>
        </p:nvSpPr>
        <p:spPr>
          <a:xfrm>
            <a:off x="1976438" y="2454910"/>
            <a:ext cx="6826740" cy="440120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WWF-UK…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Food goal 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Soft commodities 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Deforestation – but timber / pulp not 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top priority 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Not going to talk about Book Chain! 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Can talk about other commodities and deforestation…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</p:txBody>
      </p:sp>
      <p:pic>
        <p:nvPicPr>
          <p:cNvPr id="5" name="Picture 4" descr="A bag of soybeans spilling out of it">
            <a:extLst>
              <a:ext uri="{FF2B5EF4-FFF2-40B4-BE49-F238E27FC236}">
                <a16:creationId xmlns:a16="http://schemas.microsoft.com/office/drawing/2014/main" id="{7769335A-38AF-3596-BA19-992C209BC3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3511" y="2541075"/>
            <a:ext cx="4009305" cy="2521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541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>
          <a:xfrm>
            <a:off x="1885950" y="6411914"/>
            <a:ext cx="21336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632B1488-39F5-234D-823F-9FB20CCD297E}" type="datetime5">
              <a:rPr lang="en-GB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13-Jul-23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1524000" y="6411914"/>
            <a:ext cx="452438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BB8728EE-9C36-F449-9294-D3AD382BC632}" type="slidenum">
              <a:rPr lang="en-US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en-US">
              <a:solidFill>
                <a:prstClr val="black"/>
              </a:solidFill>
            </a:endParaRPr>
          </a:p>
        </p:txBody>
      </p:sp>
      <p:sp>
        <p:nvSpPr>
          <p:cNvPr id="18" name="Isosceles Triangle 17"/>
          <p:cNvSpPr/>
          <p:nvPr/>
        </p:nvSpPr>
        <p:spPr>
          <a:xfrm rot="5400000">
            <a:off x="5443538" y="5368925"/>
            <a:ext cx="393700" cy="514350"/>
          </a:xfrm>
          <a:prstGeom prst="triangle">
            <a:avLst>
              <a:gd name="adj" fmla="val 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>
              <a:defRPr/>
            </a:pPr>
            <a:endParaRPr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12" name="TextBox 9"/>
          <p:cNvSpPr txBox="1">
            <a:spLocks noChangeArrowheads="1"/>
          </p:cNvSpPr>
          <p:nvPr/>
        </p:nvSpPr>
        <p:spPr bwMode="auto">
          <a:xfrm>
            <a:off x="1889760" y="1438657"/>
            <a:ext cx="7030720" cy="83351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ts val="200"/>
              </a:spcAft>
            </a:pPr>
            <a:r>
              <a:rPr lang="en-US" altLang="en-US" sz="4800">
                <a:solidFill>
                  <a:prstClr val="white"/>
                </a:solidFill>
                <a:latin typeface="WWF" charset="0"/>
                <a:ea typeface="WWF" charset="0"/>
                <a:cs typeface="WWF" charset="0"/>
              </a:rPr>
              <a:t>Nature in crisis (1)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F37008C-528D-49F1-BEED-B73C42B24E43}"/>
              </a:ext>
            </a:extLst>
          </p:cNvPr>
          <p:cNvSpPr txBox="1"/>
          <p:nvPr/>
        </p:nvSpPr>
        <p:spPr>
          <a:xfrm>
            <a:off x="1976438" y="2454910"/>
            <a:ext cx="6826740" cy="31085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global wildlife populations declined 69% 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since 1970 (LPR WWF)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¼ all mammals at risk of extinction (IPBES)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insect populations down 60 – 64% 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UK bottom 10% of most nature depleted 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countries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D9D165-00E8-A318-8C67-1A2A5AB7D6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3178" y="2488149"/>
            <a:ext cx="3243353" cy="333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7558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635788D-0A56-1B8E-A161-6F3F106D8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3294928B-1E8A-B248-B127-DC671163871E}" type="datetime5">
              <a:rPr lang="en-GB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13-Jul-23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7E8C776-B629-3FAB-8D3D-F5C5C75C1B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64D12AD2-1D31-394E-8416-BAA4103ED745}" type="slidenum">
              <a:rPr lang="en-US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en-US">
              <a:solidFill>
                <a:prstClr val="black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C5F8CC-5B83-E304-3C2D-937F6F1F6829}"/>
              </a:ext>
            </a:extLst>
          </p:cNvPr>
          <p:cNvSpPr txBox="1"/>
          <p:nvPr/>
        </p:nvSpPr>
        <p:spPr>
          <a:xfrm>
            <a:off x="5030680" y="3313964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ts val="200"/>
              </a:spcAft>
            </a:pPr>
            <a:r>
              <a:rPr lang="en-US" altLang="en-US">
                <a:solidFill>
                  <a:prstClr val="white"/>
                </a:solidFill>
                <a:latin typeface="WWF" charset="0"/>
                <a:ea typeface="WWF" charset="0"/>
                <a:cs typeface="WWF" charset="0"/>
              </a:rPr>
              <a:t>Advocacy legal team update – May 23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432FAB-0620-3795-2921-BC34A62958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9760" y="1438657"/>
            <a:ext cx="7030720" cy="83099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ts val="200"/>
              </a:spcAft>
            </a:pPr>
            <a:r>
              <a:rPr lang="en-US" altLang="en-US" sz="4800">
                <a:solidFill>
                  <a:prstClr val="white"/>
                </a:solidFill>
                <a:latin typeface="WWF" charset="0"/>
                <a:ea typeface="WWF" charset="0"/>
                <a:cs typeface="WWF" charset="0"/>
              </a:rPr>
              <a:t>Nature in crisis (2) </a:t>
            </a:r>
          </a:p>
        </p:txBody>
      </p:sp>
      <p:pic>
        <p:nvPicPr>
          <p:cNvPr id="5" name="Picture 4" descr="A picture containing map, text, atlas">
            <a:extLst>
              <a:ext uri="{FF2B5EF4-FFF2-40B4-BE49-F238E27FC236}">
                <a16:creationId xmlns:a16="http://schemas.microsoft.com/office/drawing/2014/main" id="{870BD88E-ED6D-B10C-A0AF-59AC8BD71A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5950" y="2427890"/>
            <a:ext cx="8056836" cy="370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4693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>
          <a:xfrm>
            <a:off x="1885950" y="6411914"/>
            <a:ext cx="21336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632B1488-39F5-234D-823F-9FB20CCD297E}" type="datetime5">
              <a:rPr lang="en-GB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13-Jul-23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1524000" y="6411914"/>
            <a:ext cx="452438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BB8728EE-9C36-F449-9294-D3AD382BC632}" type="slidenum">
              <a:rPr lang="en-US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en-US">
              <a:solidFill>
                <a:prstClr val="black"/>
              </a:solidFill>
            </a:endParaRPr>
          </a:p>
        </p:txBody>
      </p:sp>
      <p:sp>
        <p:nvSpPr>
          <p:cNvPr id="18" name="Isosceles Triangle 17"/>
          <p:cNvSpPr/>
          <p:nvPr/>
        </p:nvSpPr>
        <p:spPr>
          <a:xfrm rot="5400000">
            <a:off x="5443538" y="5368925"/>
            <a:ext cx="393700" cy="514350"/>
          </a:xfrm>
          <a:prstGeom prst="triangle">
            <a:avLst>
              <a:gd name="adj" fmla="val 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>
              <a:defRPr/>
            </a:pPr>
            <a:endParaRPr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12" name="TextBox 9"/>
          <p:cNvSpPr txBox="1">
            <a:spLocks noChangeArrowheads="1"/>
          </p:cNvSpPr>
          <p:nvPr/>
        </p:nvSpPr>
        <p:spPr bwMode="auto">
          <a:xfrm>
            <a:off x="1889760" y="1438657"/>
            <a:ext cx="7030720" cy="83351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ts val="200"/>
              </a:spcAft>
            </a:pPr>
            <a:r>
              <a:rPr lang="en-US" altLang="en-US" sz="4800">
                <a:solidFill>
                  <a:prstClr val="white"/>
                </a:solidFill>
                <a:latin typeface="WWF" charset="0"/>
                <a:ea typeface="WWF" charset="0"/>
                <a:cs typeface="WWF" charset="0"/>
              </a:rPr>
              <a:t>Nature in crisis (2)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F37008C-528D-49F1-BEED-B73C42B24E43}"/>
              </a:ext>
            </a:extLst>
          </p:cNvPr>
          <p:cNvSpPr txBox="1"/>
          <p:nvPr/>
        </p:nvSpPr>
        <p:spPr>
          <a:xfrm>
            <a:off x="1976438" y="2454909"/>
            <a:ext cx="6826740" cy="18158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</p:txBody>
      </p:sp>
      <p:pic>
        <p:nvPicPr>
          <p:cNvPr id="6" name="Picture 5" descr="A picture containing text, screenshot, map">
            <a:extLst>
              <a:ext uri="{FF2B5EF4-FFF2-40B4-BE49-F238E27FC236}">
                <a16:creationId xmlns:a16="http://schemas.microsoft.com/office/drawing/2014/main" id="{0300980E-5084-175F-0233-BF7ABC3EBC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4790" y="2454910"/>
            <a:ext cx="8150772" cy="3798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1006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>
          <a:xfrm>
            <a:off x="1885950" y="6411914"/>
            <a:ext cx="21336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632B1488-39F5-234D-823F-9FB20CCD297E}" type="datetime5">
              <a:rPr lang="en-GB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13-Jul-23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1524000" y="6411914"/>
            <a:ext cx="452438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BB8728EE-9C36-F449-9294-D3AD382BC632}" type="slidenum">
              <a:rPr lang="en-US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en-US">
              <a:solidFill>
                <a:prstClr val="black"/>
              </a:solidFill>
            </a:endParaRPr>
          </a:p>
        </p:txBody>
      </p:sp>
      <p:sp>
        <p:nvSpPr>
          <p:cNvPr id="18" name="Isosceles Triangle 17"/>
          <p:cNvSpPr/>
          <p:nvPr/>
        </p:nvSpPr>
        <p:spPr>
          <a:xfrm rot="5400000">
            <a:off x="5443538" y="5368925"/>
            <a:ext cx="393700" cy="514350"/>
          </a:xfrm>
          <a:prstGeom prst="triangle">
            <a:avLst>
              <a:gd name="adj" fmla="val 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>
              <a:defRPr/>
            </a:pPr>
            <a:endParaRPr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12" name="TextBox 9"/>
          <p:cNvSpPr txBox="1">
            <a:spLocks noChangeArrowheads="1"/>
          </p:cNvSpPr>
          <p:nvPr/>
        </p:nvSpPr>
        <p:spPr bwMode="auto">
          <a:xfrm>
            <a:off x="1889760" y="1438656"/>
            <a:ext cx="7030720" cy="15696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ts val="200"/>
              </a:spcAft>
            </a:pPr>
            <a:r>
              <a:rPr lang="en-US" altLang="en-US" sz="4800">
                <a:solidFill>
                  <a:prstClr val="white"/>
                </a:solidFill>
                <a:latin typeface="WWF" charset="0"/>
                <a:ea typeface="WWF" charset="0"/>
                <a:cs typeface="WWF" charset="0"/>
              </a:rPr>
              <a:t>Why does this matter? (Rhetorical)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F37008C-528D-49F1-BEED-B73C42B24E43}"/>
              </a:ext>
            </a:extLst>
          </p:cNvPr>
          <p:cNvSpPr txBox="1"/>
          <p:nvPr/>
        </p:nvSpPr>
        <p:spPr>
          <a:xfrm>
            <a:off x="1976438" y="2631886"/>
            <a:ext cx="6826740" cy="526297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food, air, shelter, clothing, medicines…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50% of global GDP directly depends on natural resources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Das Gupta: economics of biodiversity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mental health and wellbeing – 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“green social prescribing”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beauty and richness of natural world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F3CC48-92DE-11B2-7FED-96C0D9DF26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1353" y="4024570"/>
            <a:ext cx="3159656" cy="1931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1008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>
          <a:xfrm>
            <a:off x="1885950" y="6411914"/>
            <a:ext cx="21336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632B1488-39F5-234D-823F-9FB20CCD297E}" type="datetime5">
              <a:rPr lang="en-GB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13-Jul-23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1524000" y="6411914"/>
            <a:ext cx="452438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BB8728EE-9C36-F449-9294-D3AD382BC632}" type="slidenum">
              <a:rPr lang="en-US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en-US">
              <a:solidFill>
                <a:prstClr val="black"/>
              </a:solidFill>
            </a:endParaRPr>
          </a:p>
        </p:txBody>
      </p:sp>
      <p:sp>
        <p:nvSpPr>
          <p:cNvPr id="18" name="Isosceles Triangle 17"/>
          <p:cNvSpPr/>
          <p:nvPr/>
        </p:nvSpPr>
        <p:spPr>
          <a:xfrm rot="5400000">
            <a:off x="5443538" y="5368925"/>
            <a:ext cx="393700" cy="514350"/>
          </a:xfrm>
          <a:prstGeom prst="triangle">
            <a:avLst>
              <a:gd name="adj" fmla="val 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>
              <a:defRPr/>
            </a:pPr>
            <a:endParaRPr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12" name="TextBox 9"/>
          <p:cNvSpPr txBox="1">
            <a:spLocks noChangeArrowheads="1"/>
          </p:cNvSpPr>
          <p:nvPr/>
        </p:nvSpPr>
        <p:spPr bwMode="auto">
          <a:xfrm>
            <a:off x="1889760" y="1438657"/>
            <a:ext cx="7030720" cy="83351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ts val="200"/>
              </a:spcAft>
            </a:pPr>
            <a:r>
              <a:rPr lang="en-US" altLang="en-US" sz="4800">
                <a:solidFill>
                  <a:prstClr val="white"/>
                </a:solidFill>
                <a:latin typeface="WWF" charset="0"/>
                <a:ea typeface="WWF" charset="0"/>
                <a:cs typeface="WWF" charset="0"/>
              </a:rPr>
              <a:t>What is changing? (1)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F37008C-528D-49F1-BEED-B73C42B24E43}"/>
              </a:ext>
            </a:extLst>
          </p:cNvPr>
          <p:cNvSpPr txBox="1"/>
          <p:nvPr/>
        </p:nvSpPr>
        <p:spPr>
          <a:xfrm>
            <a:off x="1885950" y="2272172"/>
            <a:ext cx="5872162" cy="569386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Consumer Goods Forum (2010) 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Amsterdam &amp; New York Declarations on Forests (2015) 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IPBES report (2018) 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Das Gupta Review for UK Treasury (2021)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CBD – Kunming Montreal Framework (2022)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Regulation 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Consumer attitudes – way ahead…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</p:txBody>
      </p:sp>
      <p:pic>
        <p:nvPicPr>
          <p:cNvPr id="8" name="Picture 7" descr="A picture containing outdoor, vegetation, jungle, landscape">
            <a:extLst>
              <a:ext uri="{FF2B5EF4-FFF2-40B4-BE49-F238E27FC236}">
                <a16:creationId xmlns:a16="http://schemas.microsoft.com/office/drawing/2014/main" id="{C16AED24-1A13-F570-6993-62DB695DC9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9933" y="3250439"/>
            <a:ext cx="4224866" cy="2572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226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>
          <a:xfrm>
            <a:off x="1885950" y="6411914"/>
            <a:ext cx="21336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632B1488-39F5-234D-823F-9FB20CCD297E}" type="datetime5">
              <a:rPr lang="en-GB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13-Jul-23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1524000" y="6411914"/>
            <a:ext cx="452438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BB8728EE-9C36-F449-9294-D3AD382BC632}" type="slidenum">
              <a:rPr lang="en-US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en-US">
              <a:solidFill>
                <a:prstClr val="black"/>
              </a:solidFill>
            </a:endParaRPr>
          </a:p>
        </p:txBody>
      </p:sp>
      <p:sp>
        <p:nvSpPr>
          <p:cNvPr id="18" name="Isosceles Triangle 17"/>
          <p:cNvSpPr/>
          <p:nvPr/>
        </p:nvSpPr>
        <p:spPr>
          <a:xfrm rot="5400000">
            <a:off x="5443538" y="5368925"/>
            <a:ext cx="393700" cy="514350"/>
          </a:xfrm>
          <a:prstGeom prst="triangle">
            <a:avLst>
              <a:gd name="adj" fmla="val 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>
              <a:defRPr/>
            </a:pPr>
            <a:endParaRPr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12" name="TextBox 9"/>
          <p:cNvSpPr txBox="1">
            <a:spLocks noChangeArrowheads="1"/>
          </p:cNvSpPr>
          <p:nvPr/>
        </p:nvSpPr>
        <p:spPr bwMode="auto">
          <a:xfrm>
            <a:off x="1889760" y="1438657"/>
            <a:ext cx="7030720" cy="83351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ts val="200"/>
              </a:spcAft>
            </a:pPr>
            <a:r>
              <a:rPr lang="en-US" altLang="en-US" sz="4800">
                <a:solidFill>
                  <a:prstClr val="white"/>
                </a:solidFill>
                <a:latin typeface="WWF" charset="0"/>
                <a:ea typeface="WWF" charset="0"/>
                <a:cs typeface="WWF" charset="0"/>
              </a:rPr>
              <a:t>What is changing? (2)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F37008C-528D-49F1-BEED-B73C42B24E43}"/>
              </a:ext>
            </a:extLst>
          </p:cNvPr>
          <p:cNvSpPr txBox="1"/>
          <p:nvPr/>
        </p:nvSpPr>
        <p:spPr>
          <a:xfrm>
            <a:off x="1885950" y="2272172"/>
            <a:ext cx="7475764" cy="569386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Regulation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UK DD regime implementing regs before summer recess?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Environment Act targets (woodland)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TCFD: FCA rules in force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Transition Plan Taskforce – report Sept 23?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TNFD: coming…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EU Deforestation Regulation (Official Journal?)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EU corporate sustainability due diligence directive (EP agreed position) 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</p:txBody>
      </p:sp>
      <p:pic>
        <p:nvPicPr>
          <p:cNvPr id="7" name="Picture 6" descr="A picture containing sky, outdoor, cloud, clock">
            <a:extLst>
              <a:ext uri="{FF2B5EF4-FFF2-40B4-BE49-F238E27FC236}">
                <a16:creationId xmlns:a16="http://schemas.microsoft.com/office/drawing/2014/main" id="{AFF03F53-D87B-2AB1-387D-9AB220AF91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3787" y="2971801"/>
            <a:ext cx="3022310" cy="2251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8610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>
          <a:xfrm>
            <a:off x="1885950" y="6411914"/>
            <a:ext cx="21336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632B1488-39F5-234D-823F-9FB20CCD297E}" type="datetime5">
              <a:rPr lang="en-GB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13-Jul-23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1524000" y="6411914"/>
            <a:ext cx="452438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BB8728EE-9C36-F449-9294-D3AD382BC632}" type="slidenum">
              <a:rPr lang="en-US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altLang="en-US">
              <a:solidFill>
                <a:prstClr val="black"/>
              </a:solidFill>
            </a:endParaRPr>
          </a:p>
        </p:txBody>
      </p:sp>
      <p:sp>
        <p:nvSpPr>
          <p:cNvPr id="18" name="Isosceles Triangle 17"/>
          <p:cNvSpPr/>
          <p:nvPr/>
        </p:nvSpPr>
        <p:spPr>
          <a:xfrm rot="5400000">
            <a:off x="5443538" y="5368925"/>
            <a:ext cx="393700" cy="514350"/>
          </a:xfrm>
          <a:prstGeom prst="triangle">
            <a:avLst>
              <a:gd name="adj" fmla="val 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>
              <a:defRPr/>
            </a:pPr>
            <a:endParaRPr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12" name="TextBox 9"/>
          <p:cNvSpPr txBox="1">
            <a:spLocks noChangeArrowheads="1"/>
          </p:cNvSpPr>
          <p:nvPr/>
        </p:nvSpPr>
        <p:spPr bwMode="auto">
          <a:xfrm>
            <a:off x="1889760" y="1438657"/>
            <a:ext cx="7030720" cy="83351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ts val="200"/>
              </a:spcAft>
            </a:pPr>
            <a:r>
              <a:rPr lang="en-US" altLang="en-US" sz="4800">
                <a:solidFill>
                  <a:prstClr val="white"/>
                </a:solidFill>
                <a:latin typeface="WWF" charset="0"/>
                <a:ea typeface="WWF" charset="0"/>
                <a:cs typeface="WWF" charset="0"/>
              </a:rPr>
              <a:t>What is changing? (2) 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F37008C-528D-49F1-BEED-B73C42B24E43}"/>
              </a:ext>
            </a:extLst>
          </p:cNvPr>
          <p:cNvSpPr txBox="1"/>
          <p:nvPr/>
        </p:nvSpPr>
        <p:spPr>
          <a:xfrm>
            <a:off x="1976438" y="2454909"/>
            <a:ext cx="5447619" cy="61247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More broadly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SBTN, ISSB, industry led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EU Nature Restoration Law (?)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US Forest Act (2021)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Lacey Act (1900!)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Financial Services &amp; Markets Act </a:t>
            </a:r>
          </a:p>
          <a:p>
            <a:pPr marL="914400" lvl="1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new duty on regulator</a:t>
            </a:r>
          </a:p>
          <a:p>
            <a:pPr marL="914400" lvl="1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 panose="02000000000000000000" pitchFamily="50" charset="0"/>
                <a:ea typeface="ＭＳ Ｐゴシック" charset="-128"/>
              </a:rPr>
              <a:t>duty on HMT to report on extending DD regime to finance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</p:txBody>
      </p:sp>
      <p:pic>
        <p:nvPicPr>
          <p:cNvPr id="7" name="Picture 6" descr="A picture containing font, text, graphics, screenshot">
            <a:extLst>
              <a:ext uri="{FF2B5EF4-FFF2-40B4-BE49-F238E27FC236}">
                <a16:creationId xmlns:a16="http://schemas.microsoft.com/office/drawing/2014/main" id="{BA771CAE-3D6C-3AAF-3D09-9B0E49817A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5249" y="2531109"/>
            <a:ext cx="3422826" cy="1962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0119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635788D-0A56-1B8E-A161-6F3F106D8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3294928B-1E8A-B248-B127-DC671163871E}" type="datetime5">
              <a:rPr lang="en-GB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13-Jul-23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7E8C776-B629-3FAB-8D3D-F5C5C75C1B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64D12AD2-1D31-394E-8416-BAA4103ED745}" type="slidenum">
              <a:rPr lang="en-US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altLang="en-US">
              <a:solidFill>
                <a:prstClr val="black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82B24E-87AC-FE05-AB24-FBD0E04F896C}"/>
              </a:ext>
            </a:extLst>
          </p:cNvPr>
          <p:cNvSpPr txBox="1"/>
          <p:nvPr/>
        </p:nvSpPr>
        <p:spPr>
          <a:xfrm>
            <a:off x="2031301" y="2605779"/>
            <a:ext cx="7030720" cy="3108543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/>
              <a:ea typeface="ＭＳ Ｐゴシック"/>
            </a:endParaRP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3% UK businesses monitor nature and biodiversity risks to their business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1% business know level of dependency on nature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5% carried out science-based assessment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C5F8CC-5B83-E304-3C2D-937F6F1F6829}"/>
              </a:ext>
            </a:extLst>
          </p:cNvPr>
          <p:cNvSpPr txBox="1"/>
          <p:nvPr/>
        </p:nvSpPr>
        <p:spPr>
          <a:xfrm>
            <a:off x="5030680" y="3313964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ts val="200"/>
              </a:spcAft>
            </a:pPr>
            <a:r>
              <a:rPr lang="en-US" altLang="en-US">
                <a:solidFill>
                  <a:prstClr val="white"/>
                </a:solidFill>
                <a:latin typeface="WWF" charset="0"/>
                <a:ea typeface="WWF" charset="0"/>
                <a:cs typeface="WWF" charset="0"/>
              </a:rPr>
              <a:t>Advocacy legal team update – May 23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432FAB-0620-3795-2921-BC34A62958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9760" y="1438657"/>
            <a:ext cx="7030720" cy="83099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ts val="200"/>
              </a:spcAft>
            </a:pPr>
            <a:r>
              <a:rPr lang="en-US" altLang="en-US" sz="4800">
                <a:solidFill>
                  <a:prstClr val="white"/>
                </a:solidFill>
                <a:latin typeface="WWF" charset="0"/>
                <a:ea typeface="WWF" charset="0"/>
                <a:cs typeface="WWF" charset="0"/>
              </a:rPr>
              <a:t>Is business stepping up? </a:t>
            </a:r>
          </a:p>
        </p:txBody>
      </p:sp>
    </p:spTree>
    <p:extLst>
      <p:ext uri="{BB962C8B-B14F-4D97-AF65-F5344CB8AC3E}">
        <p14:creationId xmlns:p14="http://schemas.microsoft.com/office/powerpoint/2010/main" val="7285983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635788D-0A56-1B8E-A161-6F3F106D8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3294928B-1E8A-B248-B127-DC671163871E}" type="datetime5">
              <a:rPr lang="en-GB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13-Jul-23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7E8C776-B629-3FAB-8D3D-F5C5C75C1B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64D12AD2-1D31-394E-8416-BAA4103ED745}" type="slidenum">
              <a:rPr lang="en-US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altLang="en-US">
              <a:solidFill>
                <a:prstClr val="black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82B24E-87AC-FE05-AB24-FBD0E04F896C}"/>
              </a:ext>
            </a:extLst>
          </p:cNvPr>
          <p:cNvSpPr txBox="1"/>
          <p:nvPr/>
        </p:nvSpPr>
        <p:spPr>
          <a:xfrm>
            <a:off x="2031301" y="2605778"/>
            <a:ext cx="7030720" cy="35394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/>
              <a:ea typeface="ＭＳ Ｐゴシック"/>
            </a:endParaRP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Cargill &amp; big 4 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Nestle?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Unilever?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Tesco?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Drax?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/>
              <a:ea typeface="ＭＳ Ｐゴシック"/>
            </a:endParaRP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C5F8CC-5B83-E304-3C2D-937F6F1F6829}"/>
              </a:ext>
            </a:extLst>
          </p:cNvPr>
          <p:cNvSpPr txBox="1"/>
          <p:nvPr/>
        </p:nvSpPr>
        <p:spPr>
          <a:xfrm>
            <a:off x="5030680" y="3313964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ts val="200"/>
              </a:spcAft>
            </a:pPr>
            <a:r>
              <a:rPr lang="en-US" altLang="en-US">
                <a:solidFill>
                  <a:prstClr val="white"/>
                </a:solidFill>
                <a:latin typeface="WWF" charset="0"/>
                <a:ea typeface="WWF" charset="0"/>
                <a:cs typeface="WWF" charset="0"/>
              </a:rPr>
              <a:t>Advocacy legal team update – May 23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432FAB-0620-3795-2921-BC34A62958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9760" y="1438657"/>
            <a:ext cx="7030720" cy="83099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ts val="200"/>
              </a:spcAft>
            </a:pPr>
            <a:r>
              <a:rPr lang="en-US" altLang="en-US" sz="4800">
                <a:solidFill>
                  <a:prstClr val="white"/>
                </a:solidFill>
                <a:latin typeface="WWF" charset="0"/>
                <a:ea typeface="WWF" charset="0"/>
                <a:cs typeface="WWF" charset="0"/>
              </a:rPr>
              <a:t>Case studies? </a:t>
            </a:r>
          </a:p>
        </p:txBody>
      </p:sp>
      <p:pic>
        <p:nvPicPr>
          <p:cNvPr id="8" name="Picture 7" descr="A picture containing ship, transport, outdoor, watercraft">
            <a:extLst>
              <a:ext uri="{FF2B5EF4-FFF2-40B4-BE49-F238E27FC236}">
                <a16:creationId xmlns:a16="http://schemas.microsoft.com/office/drawing/2014/main" id="{D237115F-2861-E49B-E943-102223911F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6456" y="3784635"/>
            <a:ext cx="4571622" cy="1828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9858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635788D-0A56-1B8E-A161-6F3F106D8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3294928B-1E8A-B248-B127-DC671163871E}" type="datetime5">
              <a:rPr lang="en-GB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13-Jul-23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7E8C776-B629-3FAB-8D3D-F5C5C75C1B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64D12AD2-1D31-394E-8416-BAA4103ED745}" type="slidenum">
              <a:rPr lang="en-US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altLang="en-US">
              <a:solidFill>
                <a:prstClr val="black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82B24E-87AC-FE05-AB24-FBD0E04F896C}"/>
              </a:ext>
            </a:extLst>
          </p:cNvPr>
          <p:cNvSpPr txBox="1"/>
          <p:nvPr/>
        </p:nvSpPr>
        <p:spPr>
          <a:xfrm>
            <a:off x="2031301" y="2605778"/>
            <a:ext cx="7030720" cy="569386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Practical problems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indirect supply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technical difficulties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vertical integration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tech solutions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science based targets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(</a:t>
            </a:r>
            <a:r>
              <a:rPr lang="en-GB" sz="2800" err="1">
                <a:solidFill>
                  <a:prstClr val="black"/>
                </a:solidFill>
                <a:latin typeface="WWF"/>
                <a:ea typeface="ＭＳ Ｐゴシック"/>
              </a:rPr>
              <a:t>eg</a:t>
            </a: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: traders’ road map) 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GB" sz="2800">
              <a:solidFill>
                <a:prstClr val="black"/>
              </a:solidFill>
              <a:latin typeface="WWF"/>
              <a:ea typeface="ＭＳ Ｐゴシック"/>
            </a:endParaRP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/>
              <a:ea typeface="ＭＳ Ｐゴシック"/>
            </a:endParaRP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/>
              <a:ea typeface="ＭＳ Ｐゴシック"/>
            </a:endParaRP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/>
              <a:ea typeface="ＭＳ Ｐゴシック"/>
            </a:endParaRP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/>
              <a:ea typeface="ＭＳ Ｐゴシック"/>
            </a:endParaRP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C5F8CC-5B83-E304-3C2D-937F6F1F6829}"/>
              </a:ext>
            </a:extLst>
          </p:cNvPr>
          <p:cNvSpPr txBox="1"/>
          <p:nvPr/>
        </p:nvSpPr>
        <p:spPr>
          <a:xfrm>
            <a:off x="5030680" y="3313964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ts val="200"/>
              </a:spcAft>
            </a:pPr>
            <a:r>
              <a:rPr lang="en-US" altLang="en-US">
                <a:solidFill>
                  <a:prstClr val="white"/>
                </a:solidFill>
                <a:latin typeface="WWF" charset="0"/>
                <a:ea typeface="WWF" charset="0"/>
                <a:cs typeface="WWF" charset="0"/>
              </a:rPr>
              <a:t>Advocacy legal team update – May 23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432FAB-0620-3795-2921-BC34A62958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9760" y="1438657"/>
            <a:ext cx="7030720" cy="83099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ts val="200"/>
              </a:spcAft>
            </a:pPr>
            <a:r>
              <a:rPr lang="en-US" altLang="en-US" sz="4800">
                <a:solidFill>
                  <a:prstClr val="white"/>
                </a:solidFill>
                <a:latin typeface="WWF" charset="0"/>
                <a:ea typeface="WWF" charset="0"/>
                <a:cs typeface="WWF" charset="0"/>
              </a:rPr>
              <a:t>Case studies? (2)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110E0A-2E9E-23F9-26F9-C4A73DFBDA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4453" y="2428726"/>
            <a:ext cx="5400253" cy="3387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6937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635788D-0A56-1B8E-A161-6F3F106D8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3294928B-1E8A-B248-B127-DC671163871E}" type="datetime5">
              <a:rPr lang="en-GB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13-Jul-23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7E8C776-B629-3FAB-8D3D-F5C5C75C1B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64D12AD2-1D31-394E-8416-BAA4103ED745}" type="slidenum">
              <a:rPr lang="en-US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altLang="en-US">
              <a:solidFill>
                <a:prstClr val="black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82B24E-87AC-FE05-AB24-FBD0E04F896C}"/>
              </a:ext>
            </a:extLst>
          </p:cNvPr>
          <p:cNvSpPr txBox="1"/>
          <p:nvPr/>
        </p:nvSpPr>
        <p:spPr>
          <a:xfrm>
            <a:off x="2031301" y="2448466"/>
            <a:ext cx="6013242" cy="526297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non-standardisation of industry-led initiatives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accountability / effective grievance mechanisms?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high customer expectations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unsubstantiated claims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regulatory action ASA / greenwashing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reputational risk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legal risk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/>
              <a:ea typeface="ＭＳ Ｐゴシック"/>
            </a:endParaRP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432FAB-0620-3795-2921-BC34A62958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2226" y="1438657"/>
            <a:ext cx="7030720" cy="83099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ts val="200"/>
              </a:spcAft>
            </a:pPr>
            <a:r>
              <a:rPr lang="en-US" altLang="en-US" sz="4800">
                <a:solidFill>
                  <a:prstClr val="white"/>
                </a:solidFill>
                <a:latin typeface="WWF" charset="0"/>
                <a:ea typeface="WWF" charset="0"/>
                <a:cs typeface="WWF" charset="0"/>
              </a:rPr>
              <a:t>Risks </a:t>
            </a:r>
          </a:p>
        </p:txBody>
      </p:sp>
      <p:pic>
        <p:nvPicPr>
          <p:cNvPr id="5" name="Picture 4" descr="A close-up of a building">
            <a:extLst>
              <a:ext uri="{FF2B5EF4-FFF2-40B4-BE49-F238E27FC236}">
                <a16:creationId xmlns:a16="http://schemas.microsoft.com/office/drawing/2014/main" id="{1C3AF7A1-EAD0-43B8-8E9C-0D434CF4FF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3964" y="4019420"/>
            <a:ext cx="3496735" cy="2142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9393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635788D-0A56-1B8E-A161-6F3F106D8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3294928B-1E8A-B248-B127-DC671163871E}" type="datetime5">
              <a:rPr lang="en-GB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13-Jul-23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7E8C776-B629-3FAB-8D3D-F5C5C75C1B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64D12AD2-1D31-394E-8416-BAA4103ED745}" type="slidenum">
              <a:rPr lang="en-US" altLang="en-US">
                <a:solidFill>
                  <a:prstClr val="black"/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 altLang="en-US">
              <a:solidFill>
                <a:prstClr val="black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82B24E-87AC-FE05-AB24-FBD0E04F896C}"/>
              </a:ext>
            </a:extLst>
          </p:cNvPr>
          <p:cNvSpPr txBox="1"/>
          <p:nvPr/>
        </p:nvSpPr>
        <p:spPr>
          <a:xfrm>
            <a:off x="2152226" y="2269654"/>
            <a:ext cx="6904688" cy="526297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Parent company / due diligence claims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Vedanta – Zambian copper mine: subsidiary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Mariana dam case – </a:t>
            </a:r>
            <a:r>
              <a:rPr lang="en-GB" sz="2800" err="1">
                <a:solidFill>
                  <a:prstClr val="black"/>
                </a:solidFill>
                <a:latin typeface="WWF"/>
                <a:ea typeface="ＭＳ Ｐゴシック"/>
              </a:rPr>
              <a:t>Brasilian</a:t>
            </a: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 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dam collapse (BHP Billiton JV)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Begum – shipbreaking case: Maran UK Ltd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BAT – forced labour in Malawi (farms)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Dyson - forced labour in Malaysia (factory)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800">
                <a:solidFill>
                  <a:prstClr val="black"/>
                </a:solidFill>
                <a:latin typeface="WWF"/>
                <a:ea typeface="ＭＳ Ｐゴシック"/>
              </a:rPr>
              <a:t>representative actions – persons with “same interest” </a:t>
            </a: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/>
              <a:ea typeface="ＭＳ Ｐゴシック"/>
            </a:endParaRPr>
          </a:p>
          <a:p>
            <a:pPr marL="457200" indent="-45720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800">
              <a:solidFill>
                <a:prstClr val="black"/>
              </a:solidFill>
              <a:latin typeface="WWF" panose="02000000000000000000" pitchFamily="50" charset="0"/>
              <a:ea typeface="ＭＳ Ｐゴシック" charset="-12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432FAB-0620-3795-2921-BC34A62958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2226" y="1438657"/>
            <a:ext cx="7030720" cy="83099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ts val="200"/>
              </a:spcAft>
            </a:pPr>
            <a:r>
              <a:rPr lang="en-US" altLang="en-US" sz="4800">
                <a:solidFill>
                  <a:prstClr val="white"/>
                </a:solidFill>
                <a:latin typeface="WWF" charset="0"/>
                <a:ea typeface="WWF" charset="0"/>
                <a:cs typeface="WWF" charset="0"/>
              </a:rPr>
              <a:t>Legal risk </a:t>
            </a:r>
          </a:p>
        </p:txBody>
      </p:sp>
      <p:pic>
        <p:nvPicPr>
          <p:cNvPr id="5" name="Picture 4" descr="A picture containing sky, outdoor, fog">
            <a:extLst>
              <a:ext uri="{FF2B5EF4-FFF2-40B4-BE49-F238E27FC236}">
                <a16:creationId xmlns:a16="http://schemas.microsoft.com/office/drawing/2014/main" id="{B1A3A6A3-5939-5C9A-3DB2-D8F868505D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3107" y="2365680"/>
            <a:ext cx="3623733" cy="1975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6734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>
          <a:xfrm>
            <a:off x="1862138" y="6411914"/>
            <a:ext cx="21336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19538215-A5D5-2144-AAE1-ADF9103E6069}" type="datetime5">
              <a:rPr lang="en-GB" altLang="en-US">
                <a:solidFill>
                  <a:prstClr val="black"/>
                </a:solidFill>
                <a:latin typeface="WWF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13-Jul-23</a:t>
            </a:fld>
            <a:endParaRPr lang="en-GB" altLang="en-US">
              <a:solidFill>
                <a:prstClr val="black"/>
              </a:solidFill>
              <a:latin typeface="WWF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1533526" y="6411914"/>
            <a:ext cx="341313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886DEFCC-1DFD-F041-A1C9-2989D8860D23}" type="slidenum">
              <a:rPr lang="en-US" altLang="en-US">
                <a:solidFill>
                  <a:prstClr val="black"/>
                </a:solidFill>
                <a:latin typeface="WWF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r>
              <a:rPr lang="en-US" altLang="en-US">
                <a:solidFill>
                  <a:prstClr val="black"/>
                </a:solidFill>
                <a:latin typeface="WWF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471905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arnstone 1">
      <a:dk1>
        <a:srgbClr val="285059"/>
      </a:dk1>
      <a:lt1>
        <a:srgbClr val="FFFFFF"/>
      </a:lt1>
      <a:dk2>
        <a:srgbClr val="0091D8"/>
      </a:dk2>
      <a:lt2>
        <a:srgbClr val="F5F5F5"/>
      </a:lt2>
      <a:accent1>
        <a:srgbClr val="0071BC"/>
      </a:accent1>
      <a:accent2>
        <a:srgbClr val="285059"/>
      </a:accent2>
      <a:accent3>
        <a:srgbClr val="E8DFCF"/>
      </a:accent3>
      <a:accent4>
        <a:srgbClr val="F0B39B"/>
      </a:accent4>
      <a:accent5>
        <a:srgbClr val="384851"/>
      </a:accent5>
      <a:accent6>
        <a:srgbClr val="55606E"/>
      </a:accent6>
      <a:hlink>
        <a:srgbClr val="00AEEF"/>
      </a:hlink>
      <a:folHlink>
        <a:srgbClr val="55606E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custClrLst>
    <a:custClr name="Dark Blue">
      <a:srgbClr val="28505A"/>
    </a:custClr>
    <a:custClr name="Blue">
      <a:srgbClr val="0091D8"/>
    </a:custClr>
    <a:custClr name="Cream">
      <a:srgbClr val="E3D7C8"/>
    </a:custClr>
    <a:custClr name="Salmon">
      <a:srgbClr val="F0B49B"/>
    </a:custClr>
    <a:custClr name="Peach">
      <a:srgbClr val="FFD7AF"/>
    </a:custClr>
    <a:custClr name="Red">
      <a:srgbClr val="F05049"/>
    </a:custClr>
    <a:custClr name="Sage">
      <a:srgbClr val="CBCEC2"/>
    </a:custClr>
    <a:custClr name="Green">
      <a:srgbClr val="00A070"/>
    </a:custClr>
    <a:custClr name="Orange">
      <a:srgbClr val="FFAA5A"/>
    </a:custClr>
    <a:custClr name="Grape">
      <a:srgbClr val="641E3C"/>
    </a:custClr>
    <a:custClr name="Lockwood Green">
      <a:srgbClr val="004F3B"/>
    </a:custClr>
    <a:custClr name="Teal">
      <a:srgbClr val="008697"/>
    </a:custClr>
  </a:custClrLst>
  <a:extLst>
    <a:ext uri="{05A4C25C-085E-4340-85A3-A5531E510DB2}">
      <thm15:themeFamily xmlns:thm15="http://schemas.microsoft.com/office/thememl/2012/main" name="Carnstone-Presentation-Template-V3" id="{66D255E1-12F4-4799-AB8E-CC358A1C414B}" vid="{65A57E36-6F9E-4E24-9EA2-7F9C848ED3F4}"/>
    </a:ext>
  </a:extLst>
</a:theme>
</file>

<file path=ppt/theme/theme2.xml><?xml version="1.0" encoding="utf-8"?>
<a:theme xmlns:a="http://schemas.openxmlformats.org/drawingml/2006/main" name="6_Office Theme">
  <a:themeElements>
    <a:clrScheme name="WWF PLACES brand 1">
      <a:dk1>
        <a:sysClr val="windowText" lastClr="000000"/>
      </a:dk1>
      <a:lt1>
        <a:sysClr val="window" lastClr="FFFFFF"/>
      </a:lt1>
      <a:dk2>
        <a:srgbClr val="00B9AF"/>
      </a:dk2>
      <a:lt2>
        <a:srgbClr val="E2E3E4"/>
      </a:lt2>
      <a:accent1>
        <a:srgbClr val="00B9AF"/>
      </a:accent1>
      <a:accent2>
        <a:srgbClr val="73BE50"/>
      </a:accent2>
      <a:accent3>
        <a:srgbClr val="C8DC3C"/>
      </a:accent3>
      <a:accent4>
        <a:srgbClr val="C9CACC"/>
      </a:accent4>
      <a:accent5>
        <a:srgbClr val="BCBEC0"/>
      </a:accent5>
      <a:accent6>
        <a:srgbClr val="A3A5A8"/>
      </a:accent6>
      <a:hlink>
        <a:srgbClr val="000000"/>
      </a:hlink>
      <a:folHlink>
        <a:srgbClr val="0000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569</Words>
  <Application>Microsoft Office PowerPoint</Application>
  <PresentationFormat>Widescreen</PresentationFormat>
  <Paragraphs>148</Paragraphs>
  <Slides>16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.PingFang SC Regular</vt:lpstr>
      <vt:lpstr>Arial</vt:lpstr>
      <vt:lpstr>Calibri</vt:lpstr>
      <vt:lpstr>Open Sans</vt:lpstr>
      <vt:lpstr>Sofia</vt:lpstr>
      <vt:lpstr>WWF</vt:lpstr>
      <vt:lpstr>Office Theme</vt:lpstr>
      <vt:lpstr>6_Office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Wilkins</dc:creator>
  <cp:lastModifiedBy>Emma Wilkins</cp:lastModifiedBy>
  <cp:revision>1</cp:revision>
  <dcterms:created xsi:type="dcterms:W3CDTF">2023-07-13T11:18:07Z</dcterms:created>
  <dcterms:modified xsi:type="dcterms:W3CDTF">2023-07-13T11:20:27Z</dcterms:modified>
</cp:coreProperties>
</file>